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1" r:id="rId4"/>
    <p:sldMasterId id="2147483652" r:id="rId5"/>
    <p:sldMasterId id="2147483653" r:id="rId6"/>
    <p:sldMasterId id="214748365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</p:sldIdLst>
  <p:sldSz cy="6858000" cx="9144000"/>
  <p:notesSz cx="7099300" cy="10234600"/>
  <p:embeddedFontLst>
    <p:embeddedFont>
      <p:font typeface="Shadows Into Light"/>
      <p:regular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A126FB12-DD0E-4472-844C-6A80CD260875}">
  <a:tblStyle styleId="{A126FB12-DD0E-4472-844C-6A80CD260875}" styleName="Table_0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20" Type="http://schemas.openxmlformats.org/officeDocument/2006/relationships/slide" Target="slides/slide12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22" Type="http://schemas.openxmlformats.org/officeDocument/2006/relationships/slide" Target="slides/slide14.xml"/><Relationship Id="rId66" Type="http://schemas.openxmlformats.org/officeDocument/2006/relationships/slide" Target="slides/slide58.xml"/><Relationship Id="rId21" Type="http://schemas.openxmlformats.org/officeDocument/2006/relationships/slide" Target="slides/slide13.xml"/><Relationship Id="rId65" Type="http://schemas.openxmlformats.org/officeDocument/2006/relationships/slide" Target="slides/slide57.xml"/><Relationship Id="rId24" Type="http://schemas.openxmlformats.org/officeDocument/2006/relationships/slide" Target="slides/slide16.xml"/><Relationship Id="rId68" Type="http://schemas.openxmlformats.org/officeDocument/2006/relationships/slide" Target="slides/slide60.xml"/><Relationship Id="rId23" Type="http://schemas.openxmlformats.org/officeDocument/2006/relationships/slide" Target="slides/slide15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69" Type="http://schemas.openxmlformats.org/officeDocument/2006/relationships/font" Target="fonts/ShadowsIntoLight-regular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57" Type="http://schemas.openxmlformats.org/officeDocument/2006/relationships/slide" Target="slides/slide49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59" Type="http://schemas.openxmlformats.org/officeDocument/2006/relationships/slide" Target="slides/slide51.xml"/><Relationship Id="rId14" Type="http://schemas.openxmlformats.org/officeDocument/2006/relationships/slide" Target="slides/slide6.xml"/><Relationship Id="rId58" Type="http://schemas.openxmlformats.org/officeDocument/2006/relationships/slide" Target="slides/slide5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22725" y="0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723436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22725" y="9723436"/>
            <a:ext cx="3076574" cy="511174"/>
          </a:xfrm>
          <a:prstGeom prst="rect">
            <a:avLst/>
          </a:prstGeom>
          <a:noFill/>
          <a:ln>
            <a:noFill/>
          </a:ln>
        </p:spPr>
        <p:txBody>
          <a:bodyPr anchorCtr="0" anchor="b" bIns="49500" lIns="99025" rIns="99025" tIns="495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3" name="Shape 573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1" name="Shape 58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8" name="Shape 58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8" name="Shape 628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6" name="Shape 63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hape 65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9" name="Shape 65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1" name="Shape 67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9" name="Shape 67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6" name="Shape 68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2" name="Shape 692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6" name="Shape 706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Shape 722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3" name="Shape 723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1" name="Shape 74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7" name="Shape 757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7" name="Shape 787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1" name="Shape 81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0" name="Shape 820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2" name="Shape 832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5" name="Shape 84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4" name="Shape 854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Shape 862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3" name="Shape 863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1" name="Shape 871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9" name="Shape 87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946150" y="4860925"/>
            <a:ext cx="5206999" cy="460533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992187" y="768350"/>
            <a:ext cx="5114925" cy="38369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a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55" name="Shape 55"/>
          <p:cNvPicPr preferRelativeResize="0"/>
          <p:nvPr/>
        </p:nvPicPr>
        <p:blipFill/>
        <p:spPr>
          <a:xfrm>
            <a:off x="8386761" y="144461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4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09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0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0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0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7056436" y="115886"/>
            <a:ext cx="2087562" cy="1441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Shape 61"/>
          <p:cNvPicPr preferRelativeResize="0"/>
          <p:nvPr/>
        </p:nvPicPr>
        <p:blipFill/>
        <p:spPr>
          <a:xfrm>
            <a:off x="7453311" y="333375"/>
            <a:ext cx="1295400" cy="11160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/>
        <p:spPr>
          <a:xfrm>
            <a:off x="2700336" y="836612"/>
            <a:ext cx="3800474" cy="11668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/>
        <p:spPr>
          <a:xfrm>
            <a:off x="395287" y="522287"/>
            <a:ext cx="1368425" cy="9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0" y="2565400"/>
            <a:ext cx="9144000" cy="523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CENNI DI BIOLOGIA ED ECOLOGIA DEL LUPO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5867400" y="5148262"/>
            <a:ext cx="1584325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Filippo Zibordi</a:t>
            </a:r>
          </a:p>
        </p:txBody>
      </p:sp>
      <p:pic>
        <p:nvPicPr>
          <p:cNvPr id="67" name="Shape 67"/>
          <p:cNvPicPr preferRelativeResize="0"/>
          <p:nvPr/>
        </p:nvPicPr>
        <p:blipFill/>
        <p:spPr>
          <a:xfrm>
            <a:off x="1042987" y="3213100"/>
            <a:ext cx="2876550" cy="1162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/>
        <p:spPr>
          <a:xfrm>
            <a:off x="7667625" y="4968875"/>
            <a:ext cx="649286" cy="69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403350" y="5013325"/>
            <a:ext cx="27368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Bergamo,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marzo 2016</a:t>
            </a:r>
          </a:p>
        </p:txBody>
      </p:sp>
      <p:pic>
        <p:nvPicPr>
          <p:cNvPr id="70" name="Shape 70"/>
          <p:cNvPicPr preferRelativeResize="0"/>
          <p:nvPr/>
        </p:nvPicPr>
        <p:blipFill/>
        <p:spPr>
          <a:xfrm>
            <a:off x="4643437" y="3284537"/>
            <a:ext cx="1152525" cy="9794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/>
        <p:spPr>
          <a:xfrm>
            <a:off x="6084887" y="3246436"/>
            <a:ext cx="569912" cy="42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/>
        <p:spPr>
          <a:xfrm>
            <a:off x="6875461" y="3141661"/>
            <a:ext cx="1089024" cy="5746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/>
        <p:spPr>
          <a:xfrm>
            <a:off x="6588125" y="3789362"/>
            <a:ext cx="541337" cy="5762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0" y="333375"/>
            <a:ext cx="8748712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“Il lupo è l’animale più selvaggio e guardingo delle montagne”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292725" y="1412875"/>
            <a:ext cx="2878137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Marucco</a:t>
            </a:r>
          </a:p>
        </p:txBody>
      </p:sp>
      <p:pic>
        <p:nvPicPr>
          <p:cNvPr id="203" name="Shape 203"/>
          <p:cNvPicPr preferRelativeResize="0"/>
          <p:nvPr/>
        </p:nvPicPr>
        <p:blipFill/>
        <p:spPr>
          <a:xfrm>
            <a:off x="0" y="1484312"/>
            <a:ext cx="5795961" cy="5343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6011862" y="2924175"/>
            <a:ext cx="3132137" cy="1247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VELOCITA’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Trotto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13 - 16 km/h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Galoppo</a:t>
            </a: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 60 km/h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0" y="1009650"/>
            <a:ext cx="6451600" cy="81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Arto anteriore= </a:t>
            </a:r>
            <a:r>
              <a:rPr b="1" i="0" lang="en-US" sz="2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 dita 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 appoggiano,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5° atrofizzato =  "sperone“).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0" y="3054350"/>
            <a:ext cx="5435599" cy="2124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DISTANZE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ADULTO =&gt; anche</a:t>
            </a:r>
            <a:r>
              <a:rPr b="1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40-60Km/gg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     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MEDIA </a:t>
            </a:r>
            <a:r>
              <a:rPr b="1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 Km/notte 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normali attività di caccia</a:t>
            </a:r>
          </a:p>
        </p:txBody>
      </p:sp>
      <p:pic>
        <p:nvPicPr>
          <p:cNvPr id="211" name="Shape 211"/>
          <p:cNvPicPr preferRelativeResize="0"/>
          <p:nvPr/>
        </p:nvPicPr>
        <p:blipFill/>
        <p:spPr>
          <a:xfrm>
            <a:off x="6373812" y="0"/>
            <a:ext cx="2770187" cy="38703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6781800" y="431800"/>
            <a:ext cx="14351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ANT. sX</a:t>
            </a:r>
          </a:p>
        </p:txBody>
      </p:sp>
      <p:pic>
        <p:nvPicPr>
          <p:cNvPr id="213" name="Shape 213"/>
          <p:cNvPicPr preferRelativeResize="0"/>
          <p:nvPr/>
        </p:nvPicPr>
        <p:blipFill/>
        <p:spPr>
          <a:xfrm>
            <a:off x="5214937" y="3716337"/>
            <a:ext cx="3929062" cy="273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7327900" y="2439986"/>
            <a:ext cx="444500" cy="39211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291137" y="6610350"/>
            <a:ext cx="3268661" cy="184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CSDL forum:http://www.canislupus.it/forum/viewtopic.php?f=93&amp;t=5736&amp;start=30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319837" y="3575050"/>
            <a:ext cx="2824162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CSDL forum:http://www.canislupus.it/forum/viewtopic.php?f=93&amp;t=5736&amp;start=30</a:t>
            </a:r>
          </a:p>
        </p:txBody>
      </p:sp>
      <p:pic>
        <p:nvPicPr>
          <p:cNvPr id="217" name="Shape 217"/>
          <p:cNvPicPr preferRelativeResize="0"/>
          <p:nvPr/>
        </p:nvPicPr>
        <p:blipFill/>
        <p:spPr>
          <a:xfrm>
            <a:off x="-7937" y="5583237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0" y="2082800"/>
            <a:ext cx="3900486" cy="47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Arto posteriore = solo </a:t>
            </a:r>
            <a:r>
              <a:rPr b="1" i="0" lang="en-US" sz="2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dita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0" y="0"/>
            <a:ext cx="5292725" cy="908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Digitigrado</a:t>
            </a:r>
          </a:p>
        </p:txBody>
      </p:sp>
      <p:sp>
        <p:nvSpPr>
          <p:cNvPr id="220" name="Shape 220"/>
          <p:cNvSpPr/>
          <p:nvPr/>
        </p:nvSpPr>
        <p:spPr>
          <a:xfrm>
            <a:off x="6719886" y="5229225"/>
            <a:ext cx="444500" cy="392112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/>
        <p:spPr>
          <a:xfrm>
            <a:off x="179386" y="260350"/>
            <a:ext cx="2827337" cy="25923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27" name="Shape 227"/>
          <p:cNvPicPr preferRelativeResize="0"/>
          <p:nvPr/>
        </p:nvPicPr>
        <p:blipFill/>
        <p:spPr>
          <a:xfrm>
            <a:off x="3059111" y="2708275"/>
            <a:ext cx="1871662" cy="33131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7092950" y="476250"/>
            <a:ext cx="19288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Bande scure sulle zampe</a:t>
            </a:r>
          </a:p>
        </p:txBody>
      </p:sp>
      <p:pic>
        <p:nvPicPr>
          <p:cNvPr id="229" name="Shape 229"/>
          <p:cNvPicPr preferRelativeResize="0"/>
          <p:nvPr/>
        </p:nvPicPr>
        <p:blipFill/>
        <p:spPr>
          <a:xfrm>
            <a:off x="5111750" y="836612"/>
            <a:ext cx="4032249" cy="28844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7704136" y="5876925"/>
            <a:ext cx="1439862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1" lang="en-US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P. Bertotto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6516687" y="4149725"/>
            <a:ext cx="192881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bande scure sulle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zampe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074986" y="1341437"/>
            <a:ext cx="155575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robusto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47636" y="2997200"/>
            <a:ext cx="2155824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mascherina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bianca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/>
        <p:spPr>
          <a:xfrm>
            <a:off x="466725" y="3141661"/>
            <a:ext cx="3168650" cy="204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519112" y="2636836"/>
            <a:ext cx="3116261" cy="369886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orecchie con apice arrotondato</a:t>
            </a:r>
          </a:p>
        </p:txBody>
      </p:sp>
      <p:pic>
        <p:nvPicPr>
          <p:cNvPr id="241" name="Shape 241"/>
          <p:cNvPicPr preferRelativeResize="0"/>
          <p:nvPr/>
        </p:nvPicPr>
        <p:blipFill/>
        <p:spPr>
          <a:xfrm>
            <a:off x="466725" y="44450"/>
            <a:ext cx="3168650" cy="248126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242" name="Shape 242"/>
          <p:cNvPicPr preferRelativeResize="0"/>
          <p:nvPr/>
        </p:nvPicPr>
        <p:blipFill/>
        <p:spPr>
          <a:xfrm>
            <a:off x="5651500" y="0"/>
            <a:ext cx="3095625" cy="250666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43" name="Shape 243"/>
          <p:cNvSpPr txBox="1"/>
          <p:nvPr/>
        </p:nvSpPr>
        <p:spPr>
          <a:xfrm>
            <a:off x="352425" y="5300662"/>
            <a:ext cx="3355974" cy="369886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orecchie sempre in postura eretta</a:t>
            </a:r>
          </a:p>
        </p:txBody>
      </p:sp>
      <p:pic>
        <p:nvPicPr>
          <p:cNvPr id="244" name="Shape 244"/>
          <p:cNvPicPr preferRelativeResize="0"/>
          <p:nvPr/>
        </p:nvPicPr>
        <p:blipFill/>
        <p:spPr>
          <a:xfrm>
            <a:off x="5651500" y="3270250"/>
            <a:ext cx="3024187" cy="2200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5651500" y="2622550"/>
            <a:ext cx="2903537" cy="369886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orecchie con apice appuntito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6326187" y="5516562"/>
            <a:ext cx="1730374" cy="369886"/>
          </a:xfrm>
          <a:prstGeom prst="rect">
            <a:avLst/>
          </a:prstGeom>
          <a:solidFill>
            <a:schemeClr val="dk1">
              <a:alpha val="55686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orecchie cadenti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7740650" y="5962650"/>
            <a:ext cx="1439862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1" lang="en-US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Foto: P. Bongi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/>
        <p:spPr>
          <a:xfrm>
            <a:off x="6011862" y="3357562"/>
            <a:ext cx="2359025" cy="25193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4787900" y="5084762"/>
            <a:ext cx="1152525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arricciata</a:t>
            </a:r>
          </a:p>
        </p:txBody>
      </p:sp>
      <p:grpSp>
        <p:nvGrpSpPr>
          <p:cNvPr id="255" name="Shape 255"/>
          <p:cNvGrpSpPr/>
          <p:nvPr/>
        </p:nvGrpSpPr>
        <p:grpSpPr>
          <a:xfrm>
            <a:off x="107950" y="765175"/>
            <a:ext cx="4086223" cy="4608512"/>
            <a:chOff x="-179386" y="1196975"/>
            <a:chExt cx="4086223" cy="4608512"/>
          </a:xfrm>
        </p:grpSpPr>
        <p:pic>
          <p:nvPicPr>
            <p:cNvPr id="256" name="Shape 256"/>
            <p:cNvPicPr preferRelativeResize="0"/>
            <p:nvPr/>
          </p:nvPicPr>
          <p:blipFill/>
          <p:spPr>
            <a:xfrm>
              <a:off x="1763711" y="1196975"/>
              <a:ext cx="2143125" cy="4608512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pic>
        <p:sp>
          <p:nvSpPr>
            <p:cNvPr id="257" name="Shape 257"/>
            <p:cNvSpPr txBox="1"/>
            <p:nvPr/>
          </p:nvSpPr>
          <p:spPr>
            <a:xfrm>
              <a:off x="107950" y="1557337"/>
              <a:ext cx="1512886" cy="708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coda</a:t>
              </a:r>
              <a:r>
                <a:rPr b="0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corta e a clava</a:t>
              </a:r>
            </a:p>
          </p:txBody>
        </p:sp>
        <p:sp>
          <p:nvSpPr>
            <p:cNvPr id="258" name="Shape 258"/>
            <p:cNvSpPr txBox="1"/>
            <p:nvPr/>
          </p:nvSpPr>
          <p:spPr>
            <a:xfrm>
              <a:off x="-179386" y="4641850"/>
              <a:ext cx="1944687" cy="708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coda</a:t>
              </a:r>
              <a:r>
                <a:rPr b="0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 posizione distesa</a:t>
              </a:r>
            </a:p>
          </p:txBody>
        </p:sp>
      </p:grpSp>
      <p:grpSp>
        <p:nvGrpSpPr>
          <p:cNvPr id="259" name="Shape 259"/>
          <p:cNvGrpSpPr/>
          <p:nvPr/>
        </p:nvGrpSpPr>
        <p:grpSpPr>
          <a:xfrm>
            <a:off x="5651500" y="188912"/>
            <a:ext cx="2736849" cy="3024187"/>
            <a:chOff x="4164012" y="765175"/>
            <a:chExt cx="2736849" cy="3024187"/>
          </a:xfrm>
        </p:grpSpPr>
        <p:pic>
          <p:nvPicPr>
            <p:cNvPr id="260" name="Shape 260"/>
            <p:cNvPicPr preferRelativeResize="0"/>
            <p:nvPr/>
          </p:nvPicPr>
          <p:blipFill/>
          <p:spPr>
            <a:xfrm>
              <a:off x="5292725" y="765175"/>
              <a:ext cx="1608137" cy="302418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pic>
        <p:sp>
          <p:nvSpPr>
            <p:cNvPr id="261" name="Shape 261"/>
            <p:cNvSpPr txBox="1"/>
            <p:nvPr/>
          </p:nvSpPr>
          <p:spPr>
            <a:xfrm>
              <a:off x="4164012" y="836612"/>
              <a:ext cx="1079499" cy="7080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coda</a:t>
              </a:r>
              <a:r>
                <a:rPr b="0" i="0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lunga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hape 266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6373812" y="5438775"/>
            <a:ext cx="2662236" cy="3667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1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Peso: 17 - 42 kg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x="0" y="-26986"/>
            <a:ext cx="4824412" cy="3384549"/>
            <a:chOff x="1474786" y="1557337"/>
            <a:chExt cx="6553199" cy="4608512"/>
          </a:xfrm>
        </p:grpSpPr>
        <p:grpSp>
          <p:nvGrpSpPr>
            <p:cNvPr id="269" name="Shape 269"/>
            <p:cNvGrpSpPr/>
            <p:nvPr/>
          </p:nvGrpSpPr>
          <p:grpSpPr>
            <a:xfrm>
              <a:off x="1474786" y="1557337"/>
              <a:ext cx="6553199" cy="4608512"/>
              <a:chOff x="1474786" y="1557337"/>
              <a:chExt cx="6553199" cy="4608512"/>
            </a:xfrm>
          </p:grpSpPr>
          <p:grpSp>
            <p:nvGrpSpPr>
              <p:cNvPr id="270" name="Shape 270"/>
              <p:cNvGrpSpPr/>
              <p:nvPr/>
            </p:nvGrpSpPr>
            <p:grpSpPr>
              <a:xfrm>
                <a:off x="1474786" y="1557337"/>
                <a:ext cx="6553199" cy="4608512"/>
                <a:chOff x="1474786" y="1557337"/>
                <a:chExt cx="6553199" cy="4608512"/>
              </a:xfrm>
            </p:grpSpPr>
            <p:grpSp>
              <p:nvGrpSpPr>
                <p:cNvPr id="271" name="Shape 271"/>
                <p:cNvGrpSpPr/>
                <p:nvPr/>
              </p:nvGrpSpPr>
              <p:grpSpPr>
                <a:xfrm>
                  <a:off x="1474786" y="1557337"/>
                  <a:ext cx="6553199" cy="4608512"/>
                  <a:chOff x="468312" y="1557337"/>
                  <a:chExt cx="7993062" cy="5048249"/>
                </a:xfrm>
              </p:grpSpPr>
              <p:grpSp>
                <p:nvGrpSpPr>
                  <p:cNvPr id="272" name="Shape 272"/>
                  <p:cNvGrpSpPr/>
                  <p:nvPr/>
                </p:nvGrpSpPr>
                <p:grpSpPr>
                  <a:xfrm>
                    <a:off x="468312" y="1557337"/>
                    <a:ext cx="7993062" cy="5048249"/>
                    <a:chOff x="1187450" y="1844675"/>
                    <a:chExt cx="7993062" cy="5048249"/>
                  </a:xfrm>
                </p:grpSpPr>
                <p:grpSp>
                  <p:nvGrpSpPr>
                    <p:cNvPr id="273" name="Shape 273"/>
                    <p:cNvGrpSpPr/>
                    <p:nvPr/>
                  </p:nvGrpSpPr>
                  <p:grpSpPr>
                    <a:xfrm>
                      <a:off x="1187450" y="1844675"/>
                      <a:ext cx="7993062" cy="5048249"/>
                      <a:chOff x="682625" y="1412875"/>
                      <a:chExt cx="7993062" cy="5048249"/>
                    </a:xfrm>
                  </p:grpSpPr>
                  <p:grpSp>
                    <p:nvGrpSpPr>
                      <p:cNvPr id="274" name="Shape 274"/>
                      <p:cNvGrpSpPr/>
                      <p:nvPr/>
                    </p:nvGrpSpPr>
                    <p:grpSpPr>
                      <a:xfrm>
                        <a:off x="682625" y="1412875"/>
                        <a:ext cx="7993062" cy="5048249"/>
                        <a:chOff x="682625" y="1412875"/>
                        <a:chExt cx="7993062" cy="5048249"/>
                      </a:xfrm>
                    </p:grpSpPr>
                    <p:grpSp>
                      <p:nvGrpSpPr>
                        <p:cNvPr id="275" name="Shape 275"/>
                        <p:cNvGrpSpPr/>
                        <p:nvPr/>
                      </p:nvGrpSpPr>
                      <p:grpSpPr>
                        <a:xfrm>
                          <a:off x="682625" y="1412875"/>
                          <a:ext cx="7993062" cy="5048249"/>
                          <a:chOff x="682625" y="1412875"/>
                          <a:chExt cx="7993062" cy="5048249"/>
                        </a:xfrm>
                      </p:grpSpPr>
                      <p:pic>
                        <p:nvPicPr>
                          <p:cNvPr id="276" name="Shape 276"/>
                          <p:cNvPicPr preferRelativeResize="0"/>
                          <p:nvPr/>
                        </p:nvPicPr>
                        <p:blipFill/>
                        <p:spPr>
                          <a:xfrm>
                            <a:off x="682625" y="1412875"/>
                            <a:ext cx="7993062" cy="504824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</p:pic>
                      <p:sp>
                        <p:nvSpPr>
                          <p:cNvPr id="277" name="Shape 277"/>
                          <p:cNvSpPr txBox="1"/>
                          <p:nvPr/>
                        </p:nvSpPr>
                        <p:spPr>
                          <a:xfrm>
                            <a:off x="755650" y="4689475"/>
                            <a:ext cx="2447925" cy="1763711"/>
                          </a:xfrm>
                          <a:prstGeom prst="rect">
                            <a:avLst/>
                          </a:prstGeom>
                          <a:solidFill>
                            <a:schemeClr val="lt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rIns="91425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b="0" i="0" sz="1800" u="none">
                              <a:solidFill>
                                <a:schemeClr val="dk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  <p:sp>
                        <p:nvSpPr>
                          <p:cNvPr id="278" name="Shape 278"/>
                          <p:cNvSpPr txBox="1"/>
                          <p:nvPr/>
                        </p:nvSpPr>
                        <p:spPr>
                          <a:xfrm>
                            <a:off x="5435600" y="5229225"/>
                            <a:ext cx="3168650" cy="1152525"/>
                          </a:xfrm>
                          <a:prstGeom prst="rect">
                            <a:avLst/>
                          </a:prstGeom>
                          <a:solidFill>
                            <a:schemeClr val="lt1"/>
                          </a:solidFill>
                          <a:ln>
                            <a:noFill/>
                          </a:ln>
                        </p:spPr>
                        <p:txBody>
                          <a:bodyPr anchorCtr="0" anchor="ctr" bIns="45700" lIns="91425" rIns="91425" tIns="45700">
                            <a:noAutofit/>
                          </a:bodyPr>
                          <a:lstStyle/>
                          <a:p>
                            <a:pPr indent="0" lvl="0" marL="0" marR="0" rtl="0" algn="l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r>
                              <a:t/>
                            </a:r>
                            <a:endParaRPr b="0" i="0" sz="1800" u="none">
                              <a:solidFill>
                                <a:schemeClr val="dk1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279" name="Shape 279"/>
                        <p:cNvSpPr txBox="1"/>
                        <p:nvPr/>
                      </p:nvSpPr>
                      <p:spPr>
                        <a:xfrm>
                          <a:off x="1116012" y="1412875"/>
                          <a:ext cx="6408737" cy="215899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>
                          <a:noFill/>
                        </a:ln>
                      </p:spPr>
                      <p:txBody>
                        <a:bodyPr anchorCtr="0" anchor="ctr" bIns="45700" lIns="91425" rIns="91425" tIns="45700">
                          <a:noAutofit/>
                        </a:bodyPr>
                        <a:lstStyle/>
                        <a:p>
                          <a:pPr indent="0" lvl="0" marL="0" marR="0" rtl="0" algn="l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t/>
                          </a:r>
                          <a:endParaRPr b="0" i="0" sz="1800" u="none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80" name="Shape 280"/>
                      <p:cNvSpPr/>
                      <p:nvPr/>
                    </p:nvSpPr>
                    <p:spPr>
                      <a:xfrm>
                        <a:off x="1195387" y="2005011"/>
                        <a:ext cx="1485899" cy="314324"/>
                      </a:xfrm>
                      <a:custGeom>
                        <a:pathLst>
                          <a:path extrusionOk="0" h="120000" w="120000">
                            <a:moveTo>
                              <a:pt x="8846" y="59999"/>
                            </a:moveTo>
                            <a:cubicBezTo>
                              <a:pt x="8461" y="60606"/>
                              <a:pt x="8076" y="61818"/>
                              <a:pt x="7692" y="61818"/>
                            </a:cubicBezTo>
                            <a:cubicBezTo>
                              <a:pt x="5641" y="63030"/>
                              <a:pt x="3589" y="61818"/>
                              <a:pt x="1538" y="63636"/>
                            </a:cubicBezTo>
                            <a:cubicBezTo>
                              <a:pt x="256" y="64848"/>
                              <a:pt x="0" y="80000"/>
                              <a:pt x="0" y="80000"/>
                            </a:cubicBezTo>
                            <a:cubicBezTo>
                              <a:pt x="641" y="93939"/>
                              <a:pt x="1282" y="93333"/>
                              <a:pt x="3461" y="99999"/>
                            </a:cubicBezTo>
                            <a:cubicBezTo>
                              <a:pt x="5512" y="114545"/>
                              <a:pt x="7179" y="112727"/>
                              <a:pt x="10769" y="114545"/>
                            </a:cubicBezTo>
                            <a:cubicBezTo>
                              <a:pt x="12051" y="116363"/>
                              <a:pt x="13333" y="118181"/>
                              <a:pt x="14615" y="119999"/>
                            </a:cubicBezTo>
                            <a:cubicBezTo>
                              <a:pt x="18461" y="119393"/>
                              <a:pt x="22307" y="119393"/>
                              <a:pt x="26153" y="118181"/>
                            </a:cubicBezTo>
                            <a:cubicBezTo>
                              <a:pt x="33076" y="116363"/>
                              <a:pt x="40128" y="103030"/>
                              <a:pt x="47307" y="101818"/>
                            </a:cubicBezTo>
                            <a:cubicBezTo>
                              <a:pt x="53974" y="100606"/>
                              <a:pt x="60641" y="100606"/>
                              <a:pt x="67307" y="99999"/>
                            </a:cubicBezTo>
                            <a:cubicBezTo>
                              <a:pt x="70128" y="97575"/>
                              <a:pt x="72435" y="90303"/>
                              <a:pt x="75384" y="89090"/>
                            </a:cubicBezTo>
                            <a:cubicBezTo>
                              <a:pt x="85897" y="84242"/>
                              <a:pt x="96410" y="84242"/>
                              <a:pt x="106923" y="81818"/>
                            </a:cubicBezTo>
                            <a:cubicBezTo>
                              <a:pt x="109615" y="78787"/>
                              <a:pt x="112564" y="76363"/>
                              <a:pt x="115000" y="69090"/>
                            </a:cubicBezTo>
                            <a:cubicBezTo>
                              <a:pt x="115769" y="63636"/>
                              <a:pt x="118076" y="56363"/>
                              <a:pt x="118076" y="56363"/>
                            </a:cubicBezTo>
                            <a:cubicBezTo>
                              <a:pt x="118717" y="50303"/>
                              <a:pt x="119230" y="44242"/>
                              <a:pt x="120000" y="38181"/>
                            </a:cubicBezTo>
                            <a:cubicBezTo>
                              <a:pt x="119358" y="26666"/>
                              <a:pt x="118076" y="27878"/>
                              <a:pt x="116153" y="21818"/>
                            </a:cubicBezTo>
                            <a:cubicBezTo>
                              <a:pt x="114487" y="10303"/>
                              <a:pt x="110641" y="12121"/>
                              <a:pt x="108076" y="10909"/>
                            </a:cubicBezTo>
                            <a:cubicBezTo>
                              <a:pt x="105897" y="5454"/>
                              <a:pt x="103589" y="3030"/>
                              <a:pt x="101153" y="0"/>
                            </a:cubicBezTo>
                            <a:cubicBezTo>
                              <a:pt x="96923" y="1818"/>
                              <a:pt x="92564" y="10303"/>
                              <a:pt x="88461" y="10909"/>
                            </a:cubicBezTo>
                            <a:cubicBezTo>
                              <a:pt x="83205" y="12121"/>
                              <a:pt x="77948" y="12121"/>
                              <a:pt x="72692" y="12727"/>
                            </a:cubicBezTo>
                            <a:cubicBezTo>
                              <a:pt x="70256" y="16363"/>
                              <a:pt x="67820" y="16969"/>
                              <a:pt x="65384" y="18181"/>
                            </a:cubicBezTo>
                            <a:cubicBezTo>
                              <a:pt x="61666" y="24242"/>
                              <a:pt x="53846" y="25454"/>
                              <a:pt x="53846" y="25454"/>
                            </a:cubicBezTo>
                            <a:cubicBezTo>
                              <a:pt x="50128" y="31515"/>
                              <a:pt x="45128" y="30303"/>
                              <a:pt x="41538" y="30909"/>
                            </a:cubicBezTo>
                            <a:cubicBezTo>
                              <a:pt x="34871" y="38787"/>
                              <a:pt x="28333" y="47878"/>
                              <a:pt x="21538" y="50909"/>
                            </a:cubicBezTo>
                            <a:cubicBezTo>
                              <a:pt x="18717" y="53939"/>
                              <a:pt x="15897" y="55757"/>
                              <a:pt x="13076" y="58181"/>
                            </a:cubicBezTo>
                            <a:cubicBezTo>
                              <a:pt x="11025" y="59999"/>
                              <a:pt x="5897" y="59999"/>
                              <a:pt x="8846" y="59999"/>
                            </a:cubicBezTo>
                            <a:close/>
                          </a:path>
                        </a:pathLst>
                      </a:custGeom>
                      <a:solidFill>
                        <a:schemeClr val="lt1"/>
                      </a:solidFill>
                      <a:ln>
                        <a:noFill/>
                      </a:ln>
                    </p:spPr>
                    <p:txBody>
                      <a:bodyPr anchorCtr="0" anchor="t" bIns="45700" lIns="91425" rIns="91425" tIns="45700">
                        <a:noAutofit/>
                      </a:bodyPr>
                      <a:lstStyle/>
                      <a:p>
                        <a:pPr indent="0" lvl="0" marL="0" marR="0" rtl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t/>
                        </a:r>
                        <a:endParaRPr b="0" i="0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81" name="Shape 281"/>
                    <p:cNvSpPr/>
                    <p:nvPr/>
                  </p:nvSpPr>
                  <p:spPr>
                    <a:xfrm>
                      <a:off x="3305175" y="2276475"/>
                      <a:ext cx="590550" cy="1019174"/>
                    </a:xfrm>
                    <a:custGeom>
                      <a:pathLst>
                        <a:path extrusionOk="0" h="120000" w="120000">
                          <a:moveTo>
                            <a:pt x="71612" y="1121"/>
                          </a:moveTo>
                          <a:cubicBezTo>
                            <a:pt x="82258" y="934"/>
                            <a:pt x="92903" y="0"/>
                            <a:pt x="103548" y="0"/>
                          </a:cubicBezTo>
                          <a:cubicBezTo>
                            <a:pt x="106774" y="0"/>
                            <a:pt x="113225" y="1682"/>
                            <a:pt x="113225" y="1682"/>
                          </a:cubicBezTo>
                          <a:cubicBezTo>
                            <a:pt x="114516" y="3925"/>
                            <a:pt x="117741" y="6355"/>
                            <a:pt x="120000" y="8411"/>
                          </a:cubicBezTo>
                          <a:cubicBezTo>
                            <a:pt x="119032" y="16635"/>
                            <a:pt x="118064" y="23177"/>
                            <a:pt x="113225" y="30841"/>
                          </a:cubicBezTo>
                          <a:cubicBezTo>
                            <a:pt x="112258" y="32523"/>
                            <a:pt x="111290" y="34205"/>
                            <a:pt x="110322" y="35887"/>
                          </a:cubicBezTo>
                          <a:cubicBezTo>
                            <a:pt x="109677" y="37009"/>
                            <a:pt x="108387" y="39252"/>
                            <a:pt x="108387" y="39252"/>
                          </a:cubicBezTo>
                          <a:cubicBezTo>
                            <a:pt x="108064" y="44485"/>
                            <a:pt x="110000" y="59813"/>
                            <a:pt x="105483" y="67850"/>
                          </a:cubicBezTo>
                          <a:cubicBezTo>
                            <a:pt x="103225" y="79439"/>
                            <a:pt x="96451" y="88224"/>
                            <a:pt x="82258" y="96448"/>
                          </a:cubicBezTo>
                          <a:cubicBezTo>
                            <a:pt x="80645" y="99065"/>
                            <a:pt x="77419" y="100934"/>
                            <a:pt x="75483" y="103738"/>
                          </a:cubicBezTo>
                          <a:cubicBezTo>
                            <a:pt x="73225" y="106915"/>
                            <a:pt x="73548" y="109719"/>
                            <a:pt x="68709" y="111588"/>
                          </a:cubicBezTo>
                          <a:cubicBezTo>
                            <a:pt x="64516" y="115140"/>
                            <a:pt x="62258" y="118691"/>
                            <a:pt x="55161" y="120000"/>
                          </a:cubicBezTo>
                          <a:cubicBezTo>
                            <a:pt x="42903" y="119439"/>
                            <a:pt x="37419" y="117196"/>
                            <a:pt x="27096" y="116074"/>
                          </a:cubicBezTo>
                          <a:cubicBezTo>
                            <a:pt x="21290" y="112710"/>
                            <a:pt x="15161" y="107289"/>
                            <a:pt x="13548" y="102616"/>
                          </a:cubicBezTo>
                          <a:cubicBezTo>
                            <a:pt x="12903" y="100560"/>
                            <a:pt x="10645" y="96448"/>
                            <a:pt x="10645" y="96448"/>
                          </a:cubicBezTo>
                          <a:cubicBezTo>
                            <a:pt x="9032" y="87289"/>
                            <a:pt x="3870" y="78878"/>
                            <a:pt x="0" y="70093"/>
                          </a:cubicBezTo>
                          <a:cubicBezTo>
                            <a:pt x="322" y="66542"/>
                            <a:pt x="1290" y="54205"/>
                            <a:pt x="2903" y="50467"/>
                          </a:cubicBezTo>
                          <a:cubicBezTo>
                            <a:pt x="5161" y="45233"/>
                            <a:pt x="19677" y="42990"/>
                            <a:pt x="27096" y="41495"/>
                          </a:cubicBezTo>
                          <a:cubicBezTo>
                            <a:pt x="29354" y="39626"/>
                            <a:pt x="31935" y="38691"/>
                            <a:pt x="34838" y="37009"/>
                          </a:cubicBezTo>
                          <a:cubicBezTo>
                            <a:pt x="36774" y="32710"/>
                            <a:pt x="44193" y="30467"/>
                            <a:pt x="46451" y="26355"/>
                          </a:cubicBezTo>
                          <a:cubicBezTo>
                            <a:pt x="47741" y="24299"/>
                            <a:pt x="50000" y="22803"/>
                            <a:pt x="51290" y="20747"/>
                          </a:cubicBezTo>
                          <a:cubicBezTo>
                            <a:pt x="54838" y="15514"/>
                            <a:pt x="56451" y="8785"/>
                            <a:pt x="64838" y="5607"/>
                          </a:cubicBezTo>
                          <a:cubicBezTo>
                            <a:pt x="66451" y="2616"/>
                            <a:pt x="71612" y="4112"/>
                            <a:pt x="71612" y="1121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t" bIns="45700" lIns="91425" rIns="91425" tIns="4570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82" name="Shape 282"/>
                  <p:cNvSpPr/>
                  <p:nvPr/>
                </p:nvSpPr>
                <p:spPr>
                  <a:xfrm>
                    <a:off x="3028950" y="1943100"/>
                    <a:ext cx="4292600" cy="1600199"/>
                  </a:xfrm>
                  <a:custGeom>
                    <a:pathLst>
                      <a:path extrusionOk="0" h="120000" w="120000">
                        <a:moveTo>
                          <a:pt x="7455" y="33809"/>
                        </a:moveTo>
                        <a:cubicBezTo>
                          <a:pt x="6834" y="34880"/>
                          <a:pt x="6568" y="36428"/>
                          <a:pt x="6035" y="37619"/>
                        </a:cubicBezTo>
                        <a:cubicBezTo>
                          <a:pt x="5724" y="38333"/>
                          <a:pt x="5236" y="38571"/>
                          <a:pt x="4970" y="39523"/>
                        </a:cubicBezTo>
                        <a:cubicBezTo>
                          <a:pt x="4437" y="41309"/>
                          <a:pt x="3905" y="43095"/>
                          <a:pt x="3372" y="44761"/>
                        </a:cubicBezTo>
                        <a:cubicBezTo>
                          <a:pt x="1597" y="50119"/>
                          <a:pt x="665" y="52380"/>
                          <a:pt x="0" y="59523"/>
                        </a:cubicBezTo>
                        <a:cubicBezTo>
                          <a:pt x="221" y="64285"/>
                          <a:pt x="177" y="63809"/>
                          <a:pt x="1775" y="65238"/>
                        </a:cubicBezTo>
                        <a:cubicBezTo>
                          <a:pt x="2174" y="65595"/>
                          <a:pt x="2485" y="66547"/>
                          <a:pt x="2840" y="67142"/>
                        </a:cubicBezTo>
                        <a:cubicBezTo>
                          <a:pt x="3017" y="67500"/>
                          <a:pt x="3372" y="68095"/>
                          <a:pt x="3372" y="68095"/>
                        </a:cubicBezTo>
                        <a:cubicBezTo>
                          <a:pt x="3594" y="69880"/>
                          <a:pt x="3860" y="71309"/>
                          <a:pt x="4260" y="72857"/>
                        </a:cubicBezTo>
                        <a:cubicBezTo>
                          <a:pt x="4437" y="74642"/>
                          <a:pt x="4748" y="75833"/>
                          <a:pt x="4970" y="77619"/>
                        </a:cubicBezTo>
                        <a:cubicBezTo>
                          <a:pt x="5236" y="82380"/>
                          <a:pt x="4881" y="82261"/>
                          <a:pt x="6745" y="82857"/>
                        </a:cubicBezTo>
                        <a:cubicBezTo>
                          <a:pt x="6967" y="83690"/>
                          <a:pt x="7011" y="85000"/>
                          <a:pt x="7278" y="85714"/>
                        </a:cubicBezTo>
                        <a:cubicBezTo>
                          <a:pt x="8032" y="87738"/>
                          <a:pt x="9718" y="87857"/>
                          <a:pt x="10650" y="89047"/>
                        </a:cubicBezTo>
                        <a:cubicBezTo>
                          <a:pt x="11804" y="90595"/>
                          <a:pt x="12337" y="93809"/>
                          <a:pt x="13668" y="94761"/>
                        </a:cubicBezTo>
                        <a:cubicBezTo>
                          <a:pt x="14245" y="95119"/>
                          <a:pt x="14866" y="95119"/>
                          <a:pt x="15443" y="95238"/>
                        </a:cubicBezTo>
                        <a:cubicBezTo>
                          <a:pt x="16686" y="96190"/>
                          <a:pt x="17707" y="97619"/>
                          <a:pt x="18994" y="98095"/>
                        </a:cubicBezTo>
                        <a:cubicBezTo>
                          <a:pt x="20502" y="99404"/>
                          <a:pt x="18994" y="98214"/>
                          <a:pt x="22366" y="99047"/>
                        </a:cubicBezTo>
                        <a:cubicBezTo>
                          <a:pt x="23875" y="99404"/>
                          <a:pt x="25340" y="101666"/>
                          <a:pt x="26804" y="101904"/>
                        </a:cubicBezTo>
                        <a:cubicBezTo>
                          <a:pt x="28357" y="102142"/>
                          <a:pt x="29866" y="102261"/>
                          <a:pt x="31420" y="102380"/>
                        </a:cubicBezTo>
                        <a:cubicBezTo>
                          <a:pt x="33594" y="104285"/>
                          <a:pt x="35902" y="104761"/>
                          <a:pt x="38165" y="105238"/>
                        </a:cubicBezTo>
                        <a:cubicBezTo>
                          <a:pt x="39896" y="106785"/>
                          <a:pt x="40961" y="106785"/>
                          <a:pt x="42958" y="107142"/>
                        </a:cubicBezTo>
                        <a:cubicBezTo>
                          <a:pt x="45133" y="108571"/>
                          <a:pt x="44911" y="109642"/>
                          <a:pt x="46686" y="112857"/>
                        </a:cubicBezTo>
                        <a:cubicBezTo>
                          <a:pt x="47707" y="116904"/>
                          <a:pt x="49260" y="117023"/>
                          <a:pt x="50946" y="117619"/>
                        </a:cubicBezTo>
                        <a:cubicBezTo>
                          <a:pt x="51878" y="118452"/>
                          <a:pt x="52855" y="118452"/>
                          <a:pt x="53786" y="119047"/>
                        </a:cubicBezTo>
                        <a:cubicBezTo>
                          <a:pt x="54896" y="118809"/>
                          <a:pt x="56272" y="120000"/>
                          <a:pt x="57159" y="118095"/>
                        </a:cubicBezTo>
                        <a:cubicBezTo>
                          <a:pt x="58491" y="115238"/>
                          <a:pt x="57559" y="114166"/>
                          <a:pt x="59644" y="113333"/>
                        </a:cubicBezTo>
                        <a:cubicBezTo>
                          <a:pt x="61597" y="111547"/>
                          <a:pt x="63417" y="111309"/>
                          <a:pt x="65502" y="110952"/>
                        </a:cubicBezTo>
                        <a:cubicBezTo>
                          <a:pt x="66656" y="110357"/>
                          <a:pt x="68520" y="109523"/>
                          <a:pt x="69585" y="107619"/>
                        </a:cubicBezTo>
                        <a:cubicBezTo>
                          <a:pt x="70251" y="106428"/>
                          <a:pt x="70784" y="105714"/>
                          <a:pt x="71538" y="105238"/>
                        </a:cubicBezTo>
                        <a:cubicBezTo>
                          <a:pt x="72292" y="103928"/>
                          <a:pt x="73491" y="102500"/>
                          <a:pt x="74378" y="101904"/>
                        </a:cubicBezTo>
                        <a:cubicBezTo>
                          <a:pt x="76553" y="98095"/>
                          <a:pt x="79038" y="95952"/>
                          <a:pt x="81479" y="93809"/>
                        </a:cubicBezTo>
                        <a:cubicBezTo>
                          <a:pt x="82633" y="92738"/>
                          <a:pt x="83653" y="91309"/>
                          <a:pt x="84852" y="90476"/>
                        </a:cubicBezTo>
                        <a:cubicBezTo>
                          <a:pt x="85428" y="89523"/>
                          <a:pt x="85828" y="87857"/>
                          <a:pt x="86449" y="87142"/>
                        </a:cubicBezTo>
                        <a:cubicBezTo>
                          <a:pt x="86982" y="86547"/>
                          <a:pt x="88136" y="86071"/>
                          <a:pt x="88757" y="85714"/>
                        </a:cubicBezTo>
                        <a:cubicBezTo>
                          <a:pt x="89955" y="86071"/>
                          <a:pt x="90355" y="86904"/>
                          <a:pt x="91420" y="87619"/>
                        </a:cubicBezTo>
                        <a:cubicBezTo>
                          <a:pt x="92485" y="89761"/>
                          <a:pt x="94082" y="91071"/>
                          <a:pt x="94970" y="93809"/>
                        </a:cubicBezTo>
                        <a:cubicBezTo>
                          <a:pt x="96168" y="97619"/>
                          <a:pt x="95591" y="96309"/>
                          <a:pt x="96568" y="98095"/>
                        </a:cubicBezTo>
                        <a:cubicBezTo>
                          <a:pt x="96834" y="99166"/>
                          <a:pt x="97233" y="99880"/>
                          <a:pt x="97455" y="100952"/>
                        </a:cubicBezTo>
                        <a:cubicBezTo>
                          <a:pt x="98121" y="104047"/>
                          <a:pt x="98210" y="108095"/>
                          <a:pt x="99053" y="110952"/>
                        </a:cubicBezTo>
                        <a:cubicBezTo>
                          <a:pt x="99186" y="111428"/>
                          <a:pt x="99452" y="111547"/>
                          <a:pt x="99585" y="111904"/>
                        </a:cubicBezTo>
                        <a:cubicBezTo>
                          <a:pt x="99807" y="112500"/>
                          <a:pt x="99852" y="113452"/>
                          <a:pt x="100118" y="113809"/>
                        </a:cubicBezTo>
                        <a:cubicBezTo>
                          <a:pt x="100562" y="114404"/>
                          <a:pt x="101538" y="114761"/>
                          <a:pt x="101538" y="114761"/>
                        </a:cubicBezTo>
                        <a:cubicBezTo>
                          <a:pt x="103668" y="113809"/>
                          <a:pt x="104644" y="111190"/>
                          <a:pt x="106153" y="107142"/>
                        </a:cubicBezTo>
                        <a:cubicBezTo>
                          <a:pt x="107041" y="104761"/>
                          <a:pt x="106331" y="107857"/>
                          <a:pt x="107218" y="104761"/>
                        </a:cubicBezTo>
                        <a:cubicBezTo>
                          <a:pt x="107795" y="102738"/>
                          <a:pt x="108017" y="100952"/>
                          <a:pt x="108816" y="99523"/>
                        </a:cubicBezTo>
                        <a:cubicBezTo>
                          <a:pt x="109215" y="96428"/>
                          <a:pt x="108683" y="99761"/>
                          <a:pt x="109526" y="96666"/>
                        </a:cubicBezTo>
                        <a:cubicBezTo>
                          <a:pt x="109881" y="95238"/>
                          <a:pt x="110147" y="92976"/>
                          <a:pt x="110414" y="91428"/>
                        </a:cubicBezTo>
                        <a:cubicBezTo>
                          <a:pt x="111301" y="86071"/>
                          <a:pt x="111479" y="79642"/>
                          <a:pt x="113431" y="76190"/>
                        </a:cubicBezTo>
                        <a:cubicBezTo>
                          <a:pt x="114275" y="72857"/>
                          <a:pt x="115650" y="70476"/>
                          <a:pt x="116272" y="66666"/>
                        </a:cubicBezTo>
                        <a:cubicBezTo>
                          <a:pt x="116804" y="63333"/>
                          <a:pt x="117071" y="59642"/>
                          <a:pt x="117514" y="56190"/>
                        </a:cubicBezTo>
                        <a:cubicBezTo>
                          <a:pt x="117781" y="54166"/>
                          <a:pt x="118136" y="52500"/>
                          <a:pt x="118402" y="50476"/>
                        </a:cubicBezTo>
                        <a:cubicBezTo>
                          <a:pt x="118446" y="49523"/>
                          <a:pt x="118446" y="46547"/>
                          <a:pt x="118934" y="45714"/>
                        </a:cubicBezTo>
                        <a:cubicBezTo>
                          <a:pt x="119245" y="45238"/>
                          <a:pt x="120000" y="44761"/>
                          <a:pt x="120000" y="44761"/>
                        </a:cubicBezTo>
                        <a:cubicBezTo>
                          <a:pt x="119733" y="38095"/>
                          <a:pt x="119556" y="38690"/>
                          <a:pt x="117337" y="36666"/>
                        </a:cubicBezTo>
                        <a:cubicBezTo>
                          <a:pt x="116804" y="36190"/>
                          <a:pt x="116272" y="35714"/>
                          <a:pt x="115739" y="35238"/>
                        </a:cubicBezTo>
                        <a:cubicBezTo>
                          <a:pt x="115562" y="35119"/>
                          <a:pt x="115207" y="34761"/>
                          <a:pt x="115207" y="34761"/>
                        </a:cubicBezTo>
                        <a:cubicBezTo>
                          <a:pt x="113254" y="30714"/>
                          <a:pt x="114186" y="32380"/>
                          <a:pt x="112544" y="29523"/>
                        </a:cubicBezTo>
                        <a:cubicBezTo>
                          <a:pt x="111745" y="28095"/>
                          <a:pt x="110724" y="27619"/>
                          <a:pt x="109881" y="26190"/>
                        </a:cubicBezTo>
                        <a:cubicBezTo>
                          <a:pt x="107618" y="22380"/>
                          <a:pt x="105355" y="18452"/>
                          <a:pt x="102958" y="15238"/>
                        </a:cubicBezTo>
                        <a:cubicBezTo>
                          <a:pt x="101494" y="13333"/>
                          <a:pt x="99319" y="13095"/>
                          <a:pt x="97810" y="12857"/>
                        </a:cubicBezTo>
                        <a:cubicBezTo>
                          <a:pt x="96701" y="12380"/>
                          <a:pt x="95680" y="11428"/>
                          <a:pt x="94615" y="10476"/>
                        </a:cubicBezTo>
                        <a:cubicBezTo>
                          <a:pt x="93239" y="9285"/>
                          <a:pt x="92130" y="6071"/>
                          <a:pt x="90710" y="4761"/>
                        </a:cubicBezTo>
                        <a:cubicBezTo>
                          <a:pt x="90133" y="4285"/>
                          <a:pt x="89689" y="2857"/>
                          <a:pt x="89112" y="2380"/>
                        </a:cubicBezTo>
                        <a:cubicBezTo>
                          <a:pt x="86893" y="3214"/>
                          <a:pt x="85517" y="6071"/>
                          <a:pt x="83254" y="6666"/>
                        </a:cubicBezTo>
                        <a:cubicBezTo>
                          <a:pt x="79881" y="6309"/>
                          <a:pt x="76775" y="5595"/>
                          <a:pt x="73491" y="4761"/>
                        </a:cubicBezTo>
                        <a:cubicBezTo>
                          <a:pt x="69985" y="4880"/>
                          <a:pt x="66523" y="5357"/>
                          <a:pt x="63017" y="5238"/>
                        </a:cubicBezTo>
                        <a:cubicBezTo>
                          <a:pt x="60754" y="5119"/>
                          <a:pt x="56272" y="4285"/>
                          <a:pt x="56272" y="4285"/>
                        </a:cubicBezTo>
                        <a:cubicBezTo>
                          <a:pt x="51079" y="833"/>
                          <a:pt x="45310" y="6071"/>
                          <a:pt x="40118" y="1428"/>
                        </a:cubicBezTo>
                        <a:cubicBezTo>
                          <a:pt x="36390" y="2142"/>
                          <a:pt x="32573" y="2500"/>
                          <a:pt x="28934" y="0"/>
                        </a:cubicBezTo>
                        <a:cubicBezTo>
                          <a:pt x="27071" y="357"/>
                          <a:pt x="25428" y="952"/>
                          <a:pt x="23609" y="1428"/>
                        </a:cubicBezTo>
                        <a:cubicBezTo>
                          <a:pt x="22588" y="2380"/>
                          <a:pt x="22366" y="3452"/>
                          <a:pt x="21479" y="4285"/>
                        </a:cubicBezTo>
                        <a:cubicBezTo>
                          <a:pt x="20325" y="7380"/>
                          <a:pt x="21701" y="4285"/>
                          <a:pt x="20059" y="6190"/>
                        </a:cubicBezTo>
                        <a:cubicBezTo>
                          <a:pt x="19171" y="7261"/>
                          <a:pt x="18284" y="9285"/>
                          <a:pt x="17573" y="10952"/>
                        </a:cubicBezTo>
                        <a:cubicBezTo>
                          <a:pt x="16331" y="13809"/>
                          <a:pt x="15754" y="17976"/>
                          <a:pt x="14378" y="20476"/>
                        </a:cubicBezTo>
                        <a:cubicBezTo>
                          <a:pt x="14245" y="20952"/>
                          <a:pt x="14156" y="21547"/>
                          <a:pt x="14023" y="21904"/>
                        </a:cubicBezTo>
                        <a:cubicBezTo>
                          <a:pt x="13890" y="22261"/>
                          <a:pt x="13624" y="22380"/>
                          <a:pt x="13491" y="22857"/>
                        </a:cubicBezTo>
                        <a:cubicBezTo>
                          <a:pt x="12781" y="25000"/>
                          <a:pt x="12736" y="26666"/>
                          <a:pt x="11893" y="28095"/>
                        </a:cubicBezTo>
                        <a:cubicBezTo>
                          <a:pt x="11849" y="28571"/>
                          <a:pt x="11849" y="29166"/>
                          <a:pt x="11715" y="29523"/>
                        </a:cubicBezTo>
                        <a:cubicBezTo>
                          <a:pt x="11405" y="30357"/>
                          <a:pt x="11005" y="30833"/>
                          <a:pt x="10650" y="31428"/>
                        </a:cubicBezTo>
                        <a:cubicBezTo>
                          <a:pt x="9985" y="32619"/>
                          <a:pt x="7899" y="36190"/>
                          <a:pt x="7455" y="3380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t" bIns="45700" lIns="91425" rIns="91425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1800" u="none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83" name="Shape 283"/>
                <p:cNvSpPr/>
                <p:nvPr/>
              </p:nvSpPr>
              <p:spPr>
                <a:xfrm>
                  <a:off x="6450012" y="3243261"/>
                  <a:ext cx="628649" cy="1685925"/>
                </a:xfrm>
                <a:custGeom>
                  <a:pathLst>
                    <a:path extrusionOk="0" h="120000" w="120000">
                      <a:moveTo>
                        <a:pt x="26060" y="677"/>
                      </a:moveTo>
                      <a:cubicBezTo>
                        <a:pt x="18787" y="1016"/>
                        <a:pt x="18484" y="1468"/>
                        <a:pt x="13333" y="3050"/>
                      </a:cubicBezTo>
                      <a:cubicBezTo>
                        <a:pt x="10606" y="3841"/>
                        <a:pt x="5151" y="5084"/>
                        <a:pt x="5151" y="5084"/>
                      </a:cubicBezTo>
                      <a:cubicBezTo>
                        <a:pt x="2424" y="6666"/>
                        <a:pt x="0" y="7005"/>
                        <a:pt x="2424" y="8813"/>
                      </a:cubicBezTo>
                      <a:cubicBezTo>
                        <a:pt x="3636" y="9604"/>
                        <a:pt x="9393" y="10960"/>
                        <a:pt x="10606" y="11186"/>
                      </a:cubicBezTo>
                      <a:cubicBezTo>
                        <a:pt x="12727" y="11751"/>
                        <a:pt x="17878" y="11864"/>
                        <a:pt x="17878" y="11864"/>
                      </a:cubicBezTo>
                      <a:cubicBezTo>
                        <a:pt x="18181" y="14463"/>
                        <a:pt x="17575" y="17062"/>
                        <a:pt x="18787" y="19661"/>
                      </a:cubicBezTo>
                      <a:cubicBezTo>
                        <a:pt x="19696" y="21807"/>
                        <a:pt x="22727" y="21129"/>
                        <a:pt x="24242" y="22711"/>
                      </a:cubicBezTo>
                      <a:cubicBezTo>
                        <a:pt x="26969" y="25762"/>
                        <a:pt x="27878" y="29152"/>
                        <a:pt x="34242" y="31525"/>
                      </a:cubicBezTo>
                      <a:cubicBezTo>
                        <a:pt x="35757" y="33107"/>
                        <a:pt x="38787" y="35367"/>
                        <a:pt x="42424" y="36271"/>
                      </a:cubicBezTo>
                      <a:cubicBezTo>
                        <a:pt x="43636" y="37627"/>
                        <a:pt x="47272" y="38870"/>
                        <a:pt x="50606" y="39661"/>
                      </a:cubicBezTo>
                      <a:cubicBezTo>
                        <a:pt x="53636" y="41242"/>
                        <a:pt x="58181" y="42259"/>
                        <a:pt x="62424" y="43389"/>
                      </a:cubicBezTo>
                      <a:cubicBezTo>
                        <a:pt x="64242" y="43841"/>
                        <a:pt x="67878" y="44745"/>
                        <a:pt x="67878" y="44745"/>
                      </a:cubicBezTo>
                      <a:cubicBezTo>
                        <a:pt x="70606" y="46214"/>
                        <a:pt x="69696" y="47118"/>
                        <a:pt x="71515" y="48813"/>
                      </a:cubicBezTo>
                      <a:cubicBezTo>
                        <a:pt x="72727" y="49943"/>
                        <a:pt x="77575" y="52881"/>
                        <a:pt x="80606" y="53559"/>
                      </a:cubicBezTo>
                      <a:cubicBezTo>
                        <a:pt x="84848" y="55932"/>
                        <a:pt x="82424" y="55141"/>
                        <a:pt x="86969" y="56271"/>
                      </a:cubicBezTo>
                      <a:cubicBezTo>
                        <a:pt x="89090" y="58757"/>
                        <a:pt x="86363" y="55480"/>
                        <a:pt x="88787" y="60338"/>
                      </a:cubicBezTo>
                      <a:cubicBezTo>
                        <a:pt x="89999" y="62824"/>
                        <a:pt x="93333" y="65310"/>
                        <a:pt x="94242" y="67796"/>
                      </a:cubicBezTo>
                      <a:cubicBezTo>
                        <a:pt x="96060" y="72316"/>
                        <a:pt x="98484" y="76271"/>
                        <a:pt x="101515" y="80677"/>
                      </a:cubicBezTo>
                      <a:cubicBezTo>
                        <a:pt x="101212" y="82146"/>
                        <a:pt x="101515" y="88474"/>
                        <a:pt x="96969" y="90169"/>
                      </a:cubicBezTo>
                      <a:cubicBezTo>
                        <a:pt x="92727" y="91751"/>
                        <a:pt x="89696" y="93446"/>
                        <a:pt x="87878" y="95593"/>
                      </a:cubicBezTo>
                      <a:cubicBezTo>
                        <a:pt x="88181" y="96497"/>
                        <a:pt x="88787" y="97401"/>
                        <a:pt x="88787" y="98305"/>
                      </a:cubicBezTo>
                      <a:cubicBezTo>
                        <a:pt x="88787" y="101016"/>
                        <a:pt x="89696" y="112655"/>
                        <a:pt x="80606" y="114915"/>
                      </a:cubicBezTo>
                      <a:cubicBezTo>
                        <a:pt x="80909" y="116384"/>
                        <a:pt x="79696" y="117966"/>
                        <a:pt x="81515" y="119322"/>
                      </a:cubicBezTo>
                      <a:cubicBezTo>
                        <a:pt x="82424" y="120000"/>
                        <a:pt x="86969" y="120000"/>
                        <a:pt x="86969" y="120000"/>
                      </a:cubicBezTo>
                      <a:cubicBezTo>
                        <a:pt x="93636" y="119774"/>
                        <a:pt x="99696" y="120000"/>
                        <a:pt x="105151" y="118644"/>
                      </a:cubicBezTo>
                      <a:cubicBezTo>
                        <a:pt x="107272" y="116271"/>
                        <a:pt x="106363" y="115367"/>
                        <a:pt x="104242" y="112881"/>
                      </a:cubicBezTo>
                      <a:cubicBezTo>
                        <a:pt x="106060" y="110847"/>
                        <a:pt x="106060" y="110169"/>
                        <a:pt x="109696" y="108813"/>
                      </a:cubicBezTo>
                      <a:cubicBezTo>
                        <a:pt x="111818" y="106327"/>
                        <a:pt x="110909" y="107457"/>
                        <a:pt x="112424" y="105423"/>
                      </a:cubicBezTo>
                      <a:cubicBezTo>
                        <a:pt x="111212" y="104180"/>
                        <a:pt x="110909" y="103163"/>
                        <a:pt x="108787" y="102033"/>
                      </a:cubicBezTo>
                      <a:cubicBezTo>
                        <a:pt x="109696" y="100000"/>
                        <a:pt x="110303" y="98305"/>
                        <a:pt x="113333" y="96610"/>
                      </a:cubicBezTo>
                      <a:cubicBezTo>
                        <a:pt x="115757" y="92881"/>
                        <a:pt x="114545" y="89152"/>
                        <a:pt x="117878" y="85423"/>
                      </a:cubicBezTo>
                      <a:cubicBezTo>
                        <a:pt x="118484" y="80677"/>
                        <a:pt x="119999" y="79661"/>
                        <a:pt x="116969" y="76271"/>
                      </a:cubicBezTo>
                      <a:cubicBezTo>
                        <a:pt x="117878" y="71412"/>
                        <a:pt x="118787" y="69717"/>
                        <a:pt x="116969" y="64406"/>
                      </a:cubicBezTo>
                      <a:cubicBezTo>
                        <a:pt x="116666" y="63841"/>
                        <a:pt x="113333" y="62711"/>
                        <a:pt x="112424" y="62372"/>
                      </a:cubicBezTo>
                      <a:cubicBezTo>
                        <a:pt x="106666" y="59661"/>
                        <a:pt x="106363" y="56384"/>
                        <a:pt x="99696" y="53898"/>
                      </a:cubicBezTo>
                      <a:cubicBezTo>
                        <a:pt x="96666" y="50395"/>
                        <a:pt x="95454" y="45197"/>
                        <a:pt x="86969" y="43050"/>
                      </a:cubicBezTo>
                      <a:cubicBezTo>
                        <a:pt x="81818" y="40112"/>
                        <a:pt x="79696" y="36610"/>
                        <a:pt x="71515" y="34576"/>
                      </a:cubicBezTo>
                      <a:cubicBezTo>
                        <a:pt x="69393" y="32090"/>
                        <a:pt x="70909" y="32994"/>
                        <a:pt x="66969" y="31525"/>
                      </a:cubicBezTo>
                      <a:cubicBezTo>
                        <a:pt x="65151" y="29604"/>
                        <a:pt x="62121" y="27909"/>
                        <a:pt x="59696" y="26101"/>
                      </a:cubicBezTo>
                      <a:cubicBezTo>
                        <a:pt x="57878" y="24632"/>
                        <a:pt x="57272" y="22598"/>
                        <a:pt x="56060" y="21016"/>
                      </a:cubicBezTo>
                      <a:cubicBezTo>
                        <a:pt x="55454" y="18305"/>
                        <a:pt x="53939" y="16158"/>
                        <a:pt x="52424" y="13559"/>
                      </a:cubicBezTo>
                      <a:cubicBezTo>
                        <a:pt x="51212" y="8248"/>
                        <a:pt x="52424" y="4971"/>
                        <a:pt x="39696" y="2372"/>
                      </a:cubicBezTo>
                      <a:cubicBezTo>
                        <a:pt x="35757" y="1581"/>
                        <a:pt x="33030" y="564"/>
                        <a:pt x="28787" y="0"/>
                      </a:cubicBezTo>
                      <a:cubicBezTo>
                        <a:pt x="25757" y="338"/>
                        <a:pt x="26060" y="0"/>
                        <a:pt x="26060" y="67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rIns="91425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4" name="Shape 284"/>
              <p:cNvSpPr/>
              <p:nvPr/>
            </p:nvSpPr>
            <p:spPr>
              <a:xfrm>
                <a:off x="4367212" y="3143250"/>
                <a:ext cx="142875" cy="1652586"/>
              </a:xfrm>
              <a:custGeom>
                <a:pathLst>
                  <a:path extrusionOk="0" h="120000" w="120000">
                    <a:moveTo>
                      <a:pt x="4000" y="5533"/>
                    </a:moveTo>
                    <a:cubicBezTo>
                      <a:pt x="9333" y="3573"/>
                      <a:pt x="4000" y="691"/>
                      <a:pt x="28000" y="0"/>
                    </a:cubicBezTo>
                    <a:cubicBezTo>
                      <a:pt x="78666" y="345"/>
                      <a:pt x="78666" y="230"/>
                      <a:pt x="92000" y="3804"/>
                    </a:cubicBezTo>
                    <a:cubicBezTo>
                      <a:pt x="89333" y="7262"/>
                      <a:pt x="93333" y="8184"/>
                      <a:pt x="84000" y="10720"/>
                    </a:cubicBezTo>
                    <a:cubicBezTo>
                      <a:pt x="80000" y="11757"/>
                      <a:pt x="72000" y="13832"/>
                      <a:pt x="72000" y="13832"/>
                    </a:cubicBezTo>
                    <a:cubicBezTo>
                      <a:pt x="74666" y="21902"/>
                      <a:pt x="69333" y="31123"/>
                      <a:pt x="92000" y="39077"/>
                    </a:cubicBezTo>
                    <a:cubicBezTo>
                      <a:pt x="93333" y="46340"/>
                      <a:pt x="116000" y="84265"/>
                      <a:pt x="80000" y="93717"/>
                    </a:cubicBezTo>
                    <a:cubicBezTo>
                      <a:pt x="72000" y="100172"/>
                      <a:pt x="120000" y="109510"/>
                      <a:pt x="52000" y="113429"/>
                    </a:cubicBezTo>
                    <a:cubicBezTo>
                      <a:pt x="1333" y="120000"/>
                      <a:pt x="34666" y="103976"/>
                      <a:pt x="40000" y="99942"/>
                    </a:cubicBezTo>
                    <a:cubicBezTo>
                      <a:pt x="37333" y="94063"/>
                      <a:pt x="46666" y="86340"/>
                      <a:pt x="24000" y="80576"/>
                    </a:cubicBezTo>
                    <a:cubicBezTo>
                      <a:pt x="30666" y="73083"/>
                      <a:pt x="41333" y="65360"/>
                      <a:pt x="20000" y="58097"/>
                    </a:cubicBezTo>
                    <a:cubicBezTo>
                      <a:pt x="18666" y="50489"/>
                      <a:pt x="18666" y="42881"/>
                      <a:pt x="16000" y="35273"/>
                    </a:cubicBezTo>
                    <a:cubicBezTo>
                      <a:pt x="16000" y="34236"/>
                      <a:pt x="12000" y="33198"/>
                      <a:pt x="12000" y="32161"/>
                    </a:cubicBezTo>
                    <a:cubicBezTo>
                      <a:pt x="9333" y="23976"/>
                      <a:pt x="12000" y="15792"/>
                      <a:pt x="8000" y="7608"/>
                    </a:cubicBezTo>
                    <a:cubicBezTo>
                      <a:pt x="8000" y="6916"/>
                      <a:pt x="0" y="5533"/>
                      <a:pt x="0" y="5533"/>
                    </a:cubicBezTo>
                    <a:cubicBezTo>
                      <a:pt x="10666" y="4149"/>
                      <a:pt x="9333" y="4149"/>
                      <a:pt x="4000" y="55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5" name="Shape 285"/>
            <p:cNvSpPr/>
            <p:nvPr/>
          </p:nvSpPr>
          <p:spPr>
            <a:xfrm>
              <a:off x="4432300" y="3795712"/>
              <a:ext cx="917575" cy="1463675"/>
            </a:xfrm>
            <a:custGeom>
              <a:pathLst>
                <a:path extrusionOk="0" h="120000" w="120000">
                  <a:moveTo>
                    <a:pt x="108581" y="0"/>
                  </a:moveTo>
                  <a:cubicBezTo>
                    <a:pt x="110034" y="650"/>
                    <a:pt x="111903" y="1041"/>
                    <a:pt x="112941" y="1952"/>
                  </a:cubicBezTo>
                  <a:cubicBezTo>
                    <a:pt x="115017" y="3904"/>
                    <a:pt x="113356" y="5075"/>
                    <a:pt x="117301" y="5856"/>
                  </a:cubicBezTo>
                  <a:cubicBezTo>
                    <a:pt x="120000" y="8459"/>
                    <a:pt x="119584" y="11453"/>
                    <a:pt x="115432" y="13275"/>
                  </a:cubicBezTo>
                  <a:cubicBezTo>
                    <a:pt x="114602" y="14967"/>
                    <a:pt x="112110" y="16399"/>
                    <a:pt x="110449" y="17960"/>
                  </a:cubicBezTo>
                  <a:cubicBezTo>
                    <a:pt x="110034" y="18351"/>
                    <a:pt x="109204" y="19132"/>
                    <a:pt x="109204" y="19132"/>
                  </a:cubicBezTo>
                  <a:cubicBezTo>
                    <a:pt x="108166" y="22906"/>
                    <a:pt x="106089" y="28503"/>
                    <a:pt x="101730" y="31236"/>
                  </a:cubicBezTo>
                  <a:cubicBezTo>
                    <a:pt x="100484" y="33579"/>
                    <a:pt x="99031" y="35661"/>
                    <a:pt x="96124" y="37483"/>
                  </a:cubicBezTo>
                  <a:cubicBezTo>
                    <a:pt x="94671" y="40216"/>
                    <a:pt x="95709" y="39175"/>
                    <a:pt x="93633" y="40997"/>
                  </a:cubicBezTo>
                  <a:cubicBezTo>
                    <a:pt x="92179" y="44772"/>
                    <a:pt x="84913" y="50759"/>
                    <a:pt x="80553" y="53492"/>
                  </a:cubicBezTo>
                  <a:cubicBezTo>
                    <a:pt x="79515" y="55574"/>
                    <a:pt x="74325" y="60390"/>
                    <a:pt x="71211" y="61691"/>
                  </a:cubicBezTo>
                  <a:cubicBezTo>
                    <a:pt x="69965" y="63383"/>
                    <a:pt x="69134" y="64555"/>
                    <a:pt x="66228" y="65206"/>
                  </a:cubicBezTo>
                  <a:cubicBezTo>
                    <a:pt x="64982" y="66507"/>
                    <a:pt x="64152" y="67939"/>
                    <a:pt x="62491" y="69110"/>
                  </a:cubicBezTo>
                  <a:cubicBezTo>
                    <a:pt x="61245" y="69891"/>
                    <a:pt x="58754" y="71453"/>
                    <a:pt x="58754" y="71453"/>
                  </a:cubicBezTo>
                  <a:cubicBezTo>
                    <a:pt x="57508" y="73665"/>
                    <a:pt x="57093" y="74446"/>
                    <a:pt x="54394" y="76138"/>
                  </a:cubicBezTo>
                  <a:cubicBezTo>
                    <a:pt x="53148" y="78481"/>
                    <a:pt x="49826" y="80303"/>
                    <a:pt x="47543" y="82386"/>
                  </a:cubicBezTo>
                  <a:cubicBezTo>
                    <a:pt x="45467" y="84078"/>
                    <a:pt x="44844" y="85900"/>
                    <a:pt x="41937" y="87071"/>
                  </a:cubicBezTo>
                  <a:cubicBezTo>
                    <a:pt x="41107" y="88763"/>
                    <a:pt x="38823" y="90585"/>
                    <a:pt x="36955" y="91757"/>
                  </a:cubicBezTo>
                  <a:cubicBezTo>
                    <a:pt x="33425" y="98394"/>
                    <a:pt x="33633" y="103600"/>
                    <a:pt x="25121" y="108937"/>
                  </a:cubicBezTo>
                  <a:cubicBezTo>
                    <a:pt x="23875" y="111409"/>
                    <a:pt x="20138" y="114013"/>
                    <a:pt x="17024" y="115965"/>
                  </a:cubicBezTo>
                  <a:cubicBezTo>
                    <a:pt x="16193" y="117527"/>
                    <a:pt x="14532" y="117917"/>
                    <a:pt x="12664" y="119088"/>
                  </a:cubicBezTo>
                  <a:cubicBezTo>
                    <a:pt x="8719" y="118958"/>
                    <a:pt x="1453" y="119999"/>
                    <a:pt x="830" y="117527"/>
                  </a:cubicBezTo>
                  <a:cubicBezTo>
                    <a:pt x="0" y="114013"/>
                    <a:pt x="2906" y="111670"/>
                    <a:pt x="5190" y="108937"/>
                  </a:cubicBezTo>
                  <a:cubicBezTo>
                    <a:pt x="6851" y="106854"/>
                    <a:pt x="6851" y="104381"/>
                    <a:pt x="8304" y="102299"/>
                  </a:cubicBezTo>
                  <a:cubicBezTo>
                    <a:pt x="9965" y="99956"/>
                    <a:pt x="14117" y="98264"/>
                    <a:pt x="17024" y="96442"/>
                  </a:cubicBezTo>
                  <a:cubicBezTo>
                    <a:pt x="18892" y="95271"/>
                    <a:pt x="20553" y="93188"/>
                    <a:pt x="22006" y="91757"/>
                  </a:cubicBezTo>
                  <a:cubicBezTo>
                    <a:pt x="23667" y="90195"/>
                    <a:pt x="24290" y="88373"/>
                    <a:pt x="25121" y="86681"/>
                  </a:cubicBezTo>
                  <a:cubicBezTo>
                    <a:pt x="25951" y="84989"/>
                    <a:pt x="29273" y="83687"/>
                    <a:pt x="30103" y="81995"/>
                  </a:cubicBezTo>
                  <a:cubicBezTo>
                    <a:pt x="31557" y="79132"/>
                    <a:pt x="33010" y="75618"/>
                    <a:pt x="35709" y="73015"/>
                  </a:cubicBezTo>
                  <a:cubicBezTo>
                    <a:pt x="40899" y="67809"/>
                    <a:pt x="46297" y="63123"/>
                    <a:pt x="51280" y="57787"/>
                  </a:cubicBezTo>
                  <a:cubicBezTo>
                    <a:pt x="52110" y="57006"/>
                    <a:pt x="53356" y="56355"/>
                    <a:pt x="53771" y="55444"/>
                  </a:cubicBezTo>
                  <a:cubicBezTo>
                    <a:pt x="55017" y="53232"/>
                    <a:pt x="57301" y="51279"/>
                    <a:pt x="58754" y="49197"/>
                  </a:cubicBezTo>
                  <a:cubicBezTo>
                    <a:pt x="61245" y="45683"/>
                    <a:pt x="60830" y="40477"/>
                    <a:pt x="64359" y="37483"/>
                  </a:cubicBezTo>
                  <a:cubicBezTo>
                    <a:pt x="67681" y="34750"/>
                    <a:pt x="70380" y="32147"/>
                    <a:pt x="74325" y="29674"/>
                  </a:cubicBezTo>
                  <a:cubicBezTo>
                    <a:pt x="75363" y="27852"/>
                    <a:pt x="77439" y="26420"/>
                    <a:pt x="78685" y="24598"/>
                  </a:cubicBezTo>
                  <a:cubicBezTo>
                    <a:pt x="80346" y="22386"/>
                    <a:pt x="80138" y="21475"/>
                    <a:pt x="82422" y="19522"/>
                  </a:cubicBezTo>
                  <a:cubicBezTo>
                    <a:pt x="83875" y="16789"/>
                    <a:pt x="82629" y="17700"/>
                    <a:pt x="85536" y="16399"/>
                  </a:cubicBezTo>
                  <a:cubicBezTo>
                    <a:pt x="87820" y="14316"/>
                    <a:pt x="92387" y="10412"/>
                    <a:pt x="93633" y="8199"/>
                  </a:cubicBezTo>
                  <a:cubicBezTo>
                    <a:pt x="94256" y="7158"/>
                    <a:pt x="95086" y="5075"/>
                    <a:pt x="96747" y="4685"/>
                  </a:cubicBezTo>
                  <a:cubicBezTo>
                    <a:pt x="98823" y="4295"/>
                    <a:pt x="100276" y="3123"/>
                    <a:pt x="102352" y="2733"/>
                  </a:cubicBezTo>
                  <a:cubicBezTo>
                    <a:pt x="103391" y="2472"/>
                    <a:pt x="107958" y="1561"/>
                    <a:pt x="107958" y="1561"/>
                  </a:cubicBezTo>
                  <a:cubicBezTo>
                    <a:pt x="108166" y="1041"/>
                    <a:pt x="108373" y="520"/>
                    <a:pt x="108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Shape 286"/>
          <p:cNvGrpSpPr/>
          <p:nvPr/>
        </p:nvGrpSpPr>
        <p:grpSpPr>
          <a:xfrm>
            <a:off x="252412" y="117475"/>
            <a:ext cx="3778250" cy="3856037"/>
            <a:chOff x="252412" y="836612"/>
            <a:chExt cx="3778250" cy="3856037"/>
          </a:xfrm>
        </p:grpSpPr>
        <p:sp>
          <p:nvSpPr>
            <p:cNvPr id="287" name="Shape 287"/>
            <p:cNvSpPr txBox="1"/>
            <p:nvPr/>
          </p:nvSpPr>
          <p:spPr>
            <a:xfrm>
              <a:off x="396875" y="4292600"/>
              <a:ext cx="3527424" cy="400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Lunghezza corpo: 110 - 140 cm</a:t>
              </a:r>
            </a:p>
          </p:txBody>
        </p:sp>
        <p:cxnSp>
          <p:nvCxnSpPr>
            <p:cNvPr id="288" name="Shape 288"/>
            <p:cNvCxnSpPr/>
            <p:nvPr/>
          </p:nvCxnSpPr>
          <p:spPr>
            <a:xfrm>
              <a:off x="252412" y="836612"/>
              <a:ext cx="377825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/>
              <a:headEnd len="lg" w="lg" type="stealth"/>
              <a:tailEnd len="lg" w="lg" type="stealth"/>
            </a:ln>
          </p:spPr>
        </p:cxnSp>
      </p:grpSp>
      <p:grpSp>
        <p:nvGrpSpPr>
          <p:cNvPr id="289" name="Shape 289"/>
          <p:cNvGrpSpPr/>
          <p:nvPr/>
        </p:nvGrpSpPr>
        <p:grpSpPr>
          <a:xfrm>
            <a:off x="2124075" y="188912"/>
            <a:ext cx="2870198" cy="4433887"/>
            <a:chOff x="2124075" y="908050"/>
            <a:chExt cx="2870198" cy="4433887"/>
          </a:xfrm>
        </p:grpSpPr>
        <p:sp>
          <p:nvSpPr>
            <p:cNvPr id="290" name="Shape 290"/>
            <p:cNvSpPr txBox="1"/>
            <p:nvPr/>
          </p:nvSpPr>
          <p:spPr>
            <a:xfrm>
              <a:off x="2627311" y="4941887"/>
              <a:ext cx="2366962" cy="400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Garrese: 60 - 70 cm</a:t>
              </a:r>
            </a:p>
          </p:txBody>
        </p:sp>
        <p:cxnSp>
          <p:nvCxnSpPr>
            <p:cNvPr id="291" name="Shape 291"/>
            <p:cNvCxnSpPr/>
            <p:nvPr/>
          </p:nvCxnSpPr>
          <p:spPr>
            <a:xfrm>
              <a:off x="2124075" y="908050"/>
              <a:ext cx="0" cy="2232025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/>
              <a:headEnd len="lg" w="lg" type="stealth"/>
              <a:tailEnd len="lg" w="lg" type="stealth"/>
            </a:ln>
          </p:spPr>
        </p:cxnSp>
      </p:grpSp>
      <p:pic>
        <p:nvPicPr>
          <p:cNvPr id="292" name="Shape 292"/>
          <p:cNvPicPr preferRelativeResize="0"/>
          <p:nvPr/>
        </p:nvPicPr>
        <p:blipFill/>
        <p:spPr>
          <a:xfrm>
            <a:off x="4787900" y="-26986"/>
            <a:ext cx="4392611" cy="33861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293" name="Shape 293"/>
          <p:cNvGrpSpPr/>
          <p:nvPr/>
        </p:nvGrpSpPr>
        <p:grpSpPr>
          <a:xfrm>
            <a:off x="2197100" y="1695449"/>
            <a:ext cx="5399086" cy="3568700"/>
            <a:chOff x="2197100" y="2420936"/>
            <a:chExt cx="5399086" cy="3568700"/>
          </a:xfrm>
        </p:grpSpPr>
        <p:sp>
          <p:nvSpPr>
            <p:cNvPr id="294" name="Shape 294"/>
            <p:cNvSpPr txBox="1"/>
            <p:nvPr/>
          </p:nvSpPr>
          <p:spPr>
            <a:xfrm>
              <a:off x="3708400" y="5589587"/>
              <a:ext cx="3887786" cy="400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1" lang="en-US" sz="20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Coda: 1/3 lungh. corpo: 30 – 35 cm</a:t>
              </a:r>
            </a:p>
          </p:txBody>
        </p:sp>
        <p:cxnSp>
          <p:nvCxnSpPr>
            <p:cNvPr id="295" name="Shape 295"/>
            <p:cNvCxnSpPr/>
            <p:nvPr/>
          </p:nvCxnSpPr>
          <p:spPr>
            <a:xfrm flipH="1">
              <a:off x="2197100" y="2420936"/>
              <a:ext cx="574674" cy="936624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/>
              <a:headEnd len="lg" w="lg" type="stealth"/>
              <a:tailEnd len="lg" w="lg" type="stealth"/>
            </a:ln>
          </p:spPr>
        </p:cxnSp>
      </p:grpSp>
      <p:sp>
        <p:nvSpPr>
          <p:cNvPr id="296" name="Shape 296"/>
          <p:cNvSpPr txBox="1"/>
          <p:nvPr/>
        </p:nvSpPr>
        <p:spPr>
          <a:xfrm>
            <a:off x="7740650" y="5962650"/>
            <a:ext cx="1439862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b="1" i="1" lang="en-US" sz="12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Foto: A. Gazzola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302" name="Shape 302"/>
          <p:cNvGrpSpPr/>
          <p:nvPr/>
        </p:nvGrpSpPr>
        <p:grpSpPr>
          <a:xfrm>
            <a:off x="107950" y="892175"/>
            <a:ext cx="8856662" cy="4114800"/>
            <a:chOff x="0" y="0"/>
            <a:chExt cx="2147483646" cy="2147483647"/>
          </a:xfrm>
        </p:grpSpPr>
        <p:pic>
          <p:nvPicPr>
            <p:cNvPr id="303" name="Shape 303"/>
            <p:cNvPicPr preferRelativeResize="0"/>
            <p:nvPr/>
          </p:nvPicPr>
          <p:blipFill/>
          <p:spPr>
            <a:xfrm>
              <a:off x="0" y="0"/>
              <a:ext cx="1030053068" cy="17293222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304" name="Shape 304"/>
            <p:cNvPicPr preferRelativeResize="0"/>
            <p:nvPr/>
          </p:nvPicPr>
          <p:blipFill/>
          <p:spPr>
            <a:xfrm>
              <a:off x="1047374690" y="0"/>
              <a:ext cx="1100108956" cy="17226933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05" name="Shape 305"/>
            <p:cNvSpPr txBox="1"/>
            <p:nvPr/>
          </p:nvSpPr>
          <p:spPr>
            <a:xfrm>
              <a:off x="349124975" y="1954706019"/>
              <a:ext cx="1518904753" cy="192777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Assenza di stop frontale nel lupo</a:t>
              </a:r>
            </a:p>
          </p:txBody>
        </p:sp>
      </p:grpSp>
      <p:grpSp>
        <p:nvGrpSpPr>
          <p:cNvPr id="306" name="Shape 306"/>
          <p:cNvGrpSpPr/>
          <p:nvPr/>
        </p:nvGrpSpPr>
        <p:grpSpPr>
          <a:xfrm>
            <a:off x="828675" y="115886"/>
            <a:ext cx="7559674" cy="5735636"/>
            <a:chOff x="0" y="0"/>
            <a:chExt cx="2147483647" cy="2147483647"/>
          </a:xfrm>
        </p:grpSpPr>
        <p:pic>
          <p:nvPicPr>
            <p:cNvPr id="307" name="Shape 307"/>
            <p:cNvPicPr preferRelativeResize="0"/>
            <p:nvPr/>
          </p:nvPicPr>
          <p:blipFill/>
          <p:spPr>
            <a:xfrm>
              <a:off x="0" y="0"/>
              <a:ext cx="2106897105" cy="1406501547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000000"/>
              </a:solidFill>
              <a:prstDash val="solid"/>
              <a:miter/>
              <a:headEnd len="med" w="med" type="none"/>
              <a:tailEnd len="med" w="med" type="none"/>
            </a:ln>
          </p:spPr>
        </p:pic>
        <p:grpSp>
          <p:nvGrpSpPr>
            <p:cNvPr id="308" name="Shape 308"/>
            <p:cNvGrpSpPr/>
            <p:nvPr/>
          </p:nvGrpSpPr>
          <p:grpSpPr>
            <a:xfrm>
              <a:off x="16685749" y="1542633961"/>
              <a:ext cx="2130797897" cy="604849684"/>
              <a:chOff x="762000" y="4953000"/>
              <a:chExt cx="7619999" cy="1857375"/>
            </a:xfrm>
          </p:grpSpPr>
          <p:sp>
            <p:nvSpPr>
              <p:cNvPr id="309" name="Shape 309"/>
              <p:cNvSpPr txBox="1"/>
              <p:nvPr/>
            </p:nvSpPr>
            <p:spPr>
              <a:xfrm>
                <a:off x="762000" y="4953000"/>
                <a:ext cx="3963986" cy="18573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Calibri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LUPO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Char char="•"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Angolo orbitale 40°- 45°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Char char="•"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Fronte sfuggente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Char char="•"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Ferino (P4-M1) sviluppato</a:t>
                </a:r>
              </a:p>
            </p:txBody>
          </p:sp>
          <p:sp>
            <p:nvSpPr>
              <p:cNvPr id="310" name="Shape 310"/>
              <p:cNvSpPr txBox="1"/>
              <p:nvPr/>
            </p:nvSpPr>
            <p:spPr>
              <a:xfrm>
                <a:off x="4578350" y="4953000"/>
                <a:ext cx="3803649" cy="18573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Calibri"/>
                  <a:buNone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CANE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Char char="•"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Angolo orbitale 50°- 60°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Char char="•"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Fronte più alta e marcata</a:t>
                </a: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90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libri"/>
                  <a:buChar char="•"/>
                </a:pPr>
                <a:r>
                  <a:rPr b="0" i="0" lang="en-US" sz="1800" u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Ferino meno sviluppato</a:t>
                </a:r>
              </a:p>
            </p:txBody>
          </p:sp>
        </p:grpSp>
        <p:sp>
          <p:nvSpPr>
            <p:cNvPr id="311" name="Shape 311"/>
            <p:cNvSpPr/>
            <p:nvPr/>
          </p:nvSpPr>
          <p:spPr>
            <a:xfrm>
              <a:off x="777008628" y="101653154"/>
              <a:ext cx="163248442" cy="80847089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 rot="-9240000">
              <a:off x="1342064533" y="829871557"/>
              <a:ext cx="143406093" cy="80847089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 rot="-9420000">
              <a:off x="204286185" y="829871587"/>
              <a:ext cx="163699271" cy="80847087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 rot="3120000">
              <a:off x="395268763" y="1374103160"/>
              <a:ext cx="99211765" cy="79063882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 rot="2940000">
              <a:off x="1474647556" y="1383317322"/>
              <a:ext cx="115446413" cy="80847085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1779498300" y="128998495"/>
              <a:ext cx="163248442" cy="80847089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/>
        <p:spPr>
          <a:xfrm>
            <a:off x="-7937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53975" y="115886"/>
            <a:ext cx="8839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Specializzato per un regime alimentare carneo </a:t>
            </a:r>
          </a:p>
        </p:txBody>
      </p:sp>
      <p:grpSp>
        <p:nvGrpSpPr>
          <p:cNvPr id="323" name="Shape 323"/>
          <p:cNvGrpSpPr/>
          <p:nvPr/>
        </p:nvGrpSpPr>
        <p:grpSpPr>
          <a:xfrm>
            <a:off x="304799" y="1058861"/>
            <a:ext cx="4414837" cy="1985962"/>
            <a:chOff x="304800" y="3505200"/>
            <a:chExt cx="4572000" cy="2057400"/>
          </a:xfrm>
        </p:grpSpPr>
        <p:pic>
          <p:nvPicPr>
            <p:cNvPr id="324" name="Shape 324"/>
            <p:cNvPicPr preferRelativeResize="0"/>
            <p:nvPr/>
          </p:nvPicPr>
          <p:blipFill/>
          <p:spPr>
            <a:xfrm>
              <a:off x="304800" y="3505200"/>
              <a:ext cx="4572000" cy="1965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325" name="Shape 325"/>
            <p:cNvSpPr/>
            <p:nvPr/>
          </p:nvSpPr>
          <p:spPr>
            <a:xfrm>
              <a:off x="1981200" y="5105400"/>
              <a:ext cx="228600" cy="457200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Shape 326"/>
          <p:cNvSpPr txBox="1"/>
          <p:nvPr/>
        </p:nvSpPr>
        <p:spPr>
          <a:xfrm>
            <a:off x="76200" y="3140075"/>
            <a:ext cx="5329237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Cranio molto robusto con cresta sagittale sviluppata.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Movimenti verticali della mandibola.</a:t>
            </a:r>
          </a:p>
        </p:txBody>
      </p:sp>
      <p:sp>
        <p:nvSpPr>
          <p:cNvPr id="327" name="Shape 327"/>
          <p:cNvSpPr/>
          <p:nvPr/>
        </p:nvSpPr>
        <p:spPr>
          <a:xfrm>
            <a:off x="4038600" y="1135062"/>
            <a:ext cx="228600" cy="30479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Shape 328"/>
          <p:cNvPicPr preferRelativeResize="0"/>
          <p:nvPr/>
        </p:nvPicPr>
        <p:blipFill/>
        <p:spPr>
          <a:xfrm>
            <a:off x="5105400" y="982662"/>
            <a:ext cx="3581399" cy="20462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329" name="Shape 329"/>
          <p:cNvGrpSpPr/>
          <p:nvPr/>
        </p:nvGrpSpPr>
        <p:grpSpPr>
          <a:xfrm>
            <a:off x="152400" y="1082675"/>
            <a:ext cx="8743950" cy="4010024"/>
            <a:chOff x="152400" y="2133600"/>
            <a:chExt cx="8743950" cy="4010024"/>
          </a:xfrm>
        </p:grpSpPr>
        <p:grpSp>
          <p:nvGrpSpPr>
            <p:cNvPr id="330" name="Shape 330"/>
            <p:cNvGrpSpPr/>
            <p:nvPr/>
          </p:nvGrpSpPr>
          <p:grpSpPr>
            <a:xfrm>
              <a:off x="5257800" y="2133600"/>
              <a:ext cx="3638549" cy="2017712"/>
              <a:chOff x="4972050" y="4476750"/>
              <a:chExt cx="4019549" cy="2228850"/>
            </a:xfrm>
          </p:grpSpPr>
          <p:pic>
            <p:nvPicPr>
              <p:cNvPr id="331" name="Shape 331"/>
              <p:cNvPicPr preferRelativeResize="0"/>
              <p:nvPr/>
            </p:nvPicPr>
            <p:blipFill/>
            <p:spPr>
              <a:xfrm>
                <a:off x="4972050" y="4476750"/>
                <a:ext cx="4019549" cy="22288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</p:pic>
          <p:sp>
            <p:nvSpPr>
              <p:cNvPr id="332" name="Shape 332"/>
              <p:cNvSpPr/>
              <p:nvPr/>
            </p:nvSpPr>
            <p:spPr>
              <a:xfrm>
                <a:off x="6858000" y="5791200"/>
                <a:ext cx="230186" cy="455612"/>
              </a:xfrm>
              <a:prstGeom prst="upArrow">
                <a:avLst>
                  <a:gd fmla="val 5456" name="adj1"/>
                  <a:gd fmla="val 50000" name="adj2"/>
                </a:avLst>
              </a:prstGeom>
              <a:solidFill>
                <a:srgbClr val="FF0000"/>
              </a:solidFill>
              <a:ln cap="flat" cmpd="sng" w="9525">
                <a:solidFill>
                  <a:schemeClr val="dk1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Shape 333"/>
            <p:cNvSpPr txBox="1"/>
            <p:nvPr/>
          </p:nvSpPr>
          <p:spPr>
            <a:xfrm>
              <a:off x="152400" y="4953000"/>
              <a:ext cx="8610599" cy="119062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 ogni emiarcata dentaria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tre incisivi ridotti;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ultimo premolare dell’arcata superiore e primo molare di quella inferiore in occlusione (denti ferini o carnassiali)</a:t>
              </a:r>
            </a:p>
          </p:txBody>
        </p:sp>
      </p:grpSp>
      <p:pic>
        <p:nvPicPr>
          <p:cNvPr id="334" name="Shape 334"/>
          <p:cNvPicPr preferRelativeResize="0"/>
          <p:nvPr/>
        </p:nvPicPr>
        <p:blipFill/>
        <p:spPr>
          <a:xfrm>
            <a:off x="5181600" y="982662"/>
            <a:ext cx="3733800" cy="21447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228600" y="5035550"/>
            <a:ext cx="4019549" cy="3682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canini, larghi e conici, molto sviluppati.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/>
        <p:spPr>
          <a:xfrm>
            <a:off x="912812" y="1143000"/>
            <a:ext cx="7316787" cy="42195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41" name="Shape 341"/>
          <p:cNvSpPr/>
          <p:nvPr/>
        </p:nvSpPr>
        <p:spPr>
          <a:xfrm rot="3600000">
            <a:off x="5650706" y="1564480"/>
            <a:ext cx="1752599" cy="509587"/>
          </a:xfrm>
          <a:prstGeom prst="notched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8B17"/>
              </a:gs>
              <a:gs pos="100000">
                <a:srgbClr val="CCCC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762000" y="333375"/>
            <a:ext cx="7697787" cy="4953000"/>
            <a:chOff x="762000" y="1676400"/>
            <a:chExt cx="7697787" cy="4953000"/>
          </a:xfrm>
        </p:grpSpPr>
        <p:pic>
          <p:nvPicPr>
            <p:cNvPr id="343" name="Shape 343"/>
            <p:cNvPicPr preferRelativeResize="0"/>
            <p:nvPr/>
          </p:nvPicPr>
          <p:blipFill/>
          <p:spPr>
            <a:xfrm>
              <a:off x="762000" y="1679575"/>
              <a:ext cx="4114800" cy="49196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344" name="Shape 344"/>
            <p:cNvPicPr preferRelativeResize="0"/>
            <p:nvPr/>
          </p:nvPicPr>
          <p:blipFill/>
          <p:spPr>
            <a:xfrm>
              <a:off x="4876800" y="1676400"/>
              <a:ext cx="3582987" cy="495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pic>
        <p:nvPicPr>
          <p:cNvPr id="345" name="Shape 345"/>
          <p:cNvPicPr preferRelativeResize="0"/>
          <p:nvPr/>
        </p:nvPicPr>
        <p:blipFill/>
        <p:spPr>
          <a:xfrm>
            <a:off x="-7937" y="5583237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46" name="Shape 346"/>
          <p:cNvSpPr txBox="1"/>
          <p:nvPr>
            <p:ph idx="1" type="body"/>
          </p:nvPr>
        </p:nvSpPr>
        <p:spPr>
          <a:xfrm>
            <a:off x="755650" y="4005262"/>
            <a:ext cx="40385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Distanza tra i canini: 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Orso bruno 6 &lt; cm &gt; 9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Lupo 4 cm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Lince 3 cm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presentation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354" name="Shape 354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0" y="765175"/>
            <a:ext cx="2916236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arcate zigomatiche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cresta sagittale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salto frontale  </a:t>
            </a:r>
          </a:p>
        </p:txBody>
      </p:sp>
      <p:pic>
        <p:nvPicPr>
          <p:cNvPr id="356" name="Shape 356"/>
          <p:cNvPicPr preferRelativeResize="0"/>
          <p:nvPr/>
        </p:nvPicPr>
        <p:blipFill/>
        <p:spPr>
          <a:xfrm>
            <a:off x="2951161" y="188911"/>
            <a:ext cx="6192837" cy="40322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57" name="Shape 357"/>
          <p:cNvSpPr txBox="1"/>
          <p:nvPr/>
        </p:nvSpPr>
        <p:spPr>
          <a:xfrm>
            <a:off x="0" y="2205036"/>
            <a:ext cx="2987675" cy="147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 DENTARIA: Incisivi 3/3 -  Canini 1/1 - Premolari 4/4 - Molari 2/3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 denti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0" y="4076700"/>
            <a:ext cx="2987675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POTENZA MANDIBOLARE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&gt;100 Kg/cm</a:t>
            </a:r>
            <a:r>
              <a:rPr b="1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pastore tedesco (40 Kg)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Kg/cm</a:t>
            </a:r>
            <a:r>
              <a:rPr b="1" baseline="3000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Shape 78"/>
          <p:cNvGraphicFramePr/>
          <p:nvPr/>
        </p:nvGraphicFramePr>
        <p:xfrm>
          <a:off x="3232150" y="510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{A126FB12-DD0E-4472-844C-6A80CD260875}</a:tableStyleId>
              </a:tblPr>
              <a:tblGrid>
                <a:gridCol w="4102100"/>
                <a:gridCol w="1708150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Lunghezza testa-corpo (cm)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85-135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Lunghezza coda (cm)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30-50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Altezza alla spalla (cm)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60-70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Peso (kg)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omic Sans MS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20-25</a:t>
                      </a:r>
                    </a:p>
                  </a:txBody>
                  <a:tcPr marT="0" marB="0" marR="0" marL="0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pic>
        <p:nvPicPr>
          <p:cNvPr id="79" name="Shape 79"/>
          <p:cNvPicPr preferRelativeResize="0"/>
          <p:nvPr/>
        </p:nvPicPr>
        <p:blipFill/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Shape 363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/>
        <p:spPr>
          <a:xfrm>
            <a:off x="179386" y="1409700"/>
            <a:ext cx="4205287" cy="30273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65" name="Shape 365"/>
          <p:cNvPicPr preferRelativeResize="0"/>
          <p:nvPr/>
        </p:nvPicPr>
        <p:blipFill/>
        <p:spPr>
          <a:xfrm>
            <a:off x="4643437" y="1412875"/>
            <a:ext cx="4351336" cy="30241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Shape 370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/>
        <p:spPr>
          <a:xfrm>
            <a:off x="1908175" y="1268412"/>
            <a:ext cx="5219699" cy="34670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/>
        <p:spPr>
          <a:xfrm>
            <a:off x="1908175" y="1268412"/>
            <a:ext cx="5254624" cy="3498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/>
        <p:spPr>
          <a:xfrm>
            <a:off x="592137" y="927100"/>
            <a:ext cx="2949575" cy="264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6462" y="1101725"/>
            <a:ext cx="2508250" cy="215106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684212" y="42861"/>
            <a:ext cx="7813674" cy="706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635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</a:p>
        </p:txBody>
      </p:sp>
      <p:pic>
        <p:nvPicPr>
          <p:cNvPr id="381" name="Shape 381"/>
          <p:cNvPicPr preferRelativeResize="0"/>
          <p:nvPr/>
        </p:nvPicPr>
        <p:blipFill/>
        <p:spPr>
          <a:xfrm>
            <a:off x="4273550" y="1677986"/>
            <a:ext cx="727074" cy="13096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82" name="Shape 382"/>
          <p:cNvSpPr txBox="1"/>
          <p:nvPr/>
        </p:nvSpPr>
        <p:spPr>
          <a:xfrm>
            <a:off x="1008062" y="3849687"/>
            <a:ext cx="6819899" cy="1446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</a:t>
            </a:r>
            <a:r>
              <a:rPr b="1" i="0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Lupo appenninico 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b="1" i="1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ha un </a:t>
            </a:r>
            <a:r>
              <a:rPr b="1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DNA mitocondriale UNICO </a:t>
            </a: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DISTINTO </a:t>
            </a:r>
          </a:p>
          <a:p>
            <a:pPr indent="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dalle altre popolazioni di lupo vicine </a:t>
            </a:r>
          </a:p>
          <a:p>
            <a:pPr indent="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e dai cani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Shape 387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0" y="660400"/>
            <a:ext cx="3059111" cy="3416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mantello nero o anomalo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presenza sperone nelle zampe posteriori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unghie biancastre  o depigmentate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COMPORTAMENTO</a:t>
            </a:r>
          </a:p>
        </p:txBody>
      </p:sp>
      <p:pic>
        <p:nvPicPr>
          <p:cNvPr id="389" name="Shape 389"/>
          <p:cNvPicPr preferRelativeResize="0"/>
          <p:nvPr/>
        </p:nvPicPr>
        <p:blipFill/>
        <p:spPr>
          <a:xfrm>
            <a:off x="3048000" y="1341437"/>
            <a:ext cx="6096000" cy="37242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685800" y="96836"/>
            <a:ext cx="777240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Ibridi</a:t>
            </a:r>
          </a:p>
        </p:txBody>
      </p:sp>
      <p:pic>
        <p:nvPicPr>
          <p:cNvPr id="391" name="Shape 391"/>
          <p:cNvPicPr preferRelativeResize="0"/>
          <p:nvPr/>
        </p:nvPicPr>
        <p:blipFill/>
        <p:spPr>
          <a:xfrm>
            <a:off x="323850" y="4076700"/>
            <a:ext cx="2381249" cy="1428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97" name="Shape 397"/>
          <p:cNvSpPr txBox="1"/>
          <p:nvPr/>
        </p:nvSpPr>
        <p:spPr>
          <a:xfrm>
            <a:off x="720725" y="333375"/>
            <a:ext cx="7380286" cy="1477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“Un lupo dà l’impressione di sapere sempre dove sta, cosa sta facendo e dove vuole andare…”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5651500" y="1341437"/>
            <a:ext cx="2878137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L. Boitani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[min. 8.30]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/>
        <p:spPr>
          <a:xfrm>
            <a:off x="-36511" y="-26986"/>
            <a:ext cx="5122861" cy="64531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04" name="Shape 404"/>
          <p:cNvSpPr txBox="1"/>
          <p:nvPr/>
        </p:nvSpPr>
        <p:spPr>
          <a:xfrm>
            <a:off x="179386" y="3213100"/>
            <a:ext cx="1152525" cy="366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Lupo</a:t>
            </a:r>
          </a:p>
        </p:txBody>
      </p:sp>
      <p:grpSp>
        <p:nvGrpSpPr>
          <p:cNvPr id="405" name="Shape 405"/>
          <p:cNvGrpSpPr/>
          <p:nvPr/>
        </p:nvGrpSpPr>
        <p:grpSpPr>
          <a:xfrm>
            <a:off x="3419475" y="-26987"/>
            <a:ext cx="5765800" cy="6453186"/>
            <a:chOff x="3419475" y="404812"/>
            <a:chExt cx="5765800" cy="6453186"/>
          </a:xfrm>
        </p:grpSpPr>
        <p:sp>
          <p:nvSpPr>
            <p:cNvPr id="406" name="Shape 406"/>
            <p:cNvSpPr txBox="1"/>
            <p:nvPr/>
          </p:nvSpPr>
          <p:spPr>
            <a:xfrm>
              <a:off x="3419475" y="5516562"/>
              <a:ext cx="936624" cy="5762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7" name="Shape 407"/>
            <p:cNvPicPr preferRelativeResize="0"/>
            <p:nvPr/>
          </p:nvPicPr>
          <p:blipFill/>
          <p:spPr>
            <a:xfrm>
              <a:off x="5076825" y="404812"/>
              <a:ext cx="4108450" cy="64531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08" name="Shape 408"/>
            <p:cNvSpPr txBox="1"/>
            <p:nvPr/>
          </p:nvSpPr>
          <p:spPr>
            <a:xfrm>
              <a:off x="3419475" y="5583237"/>
              <a:ext cx="936624" cy="3667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Cane</a:t>
              </a:r>
            </a:p>
          </p:txBody>
        </p:sp>
      </p:grpSp>
      <p:pic>
        <p:nvPicPr>
          <p:cNvPr id="409" name="Shape 409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5040312" y="5949950"/>
            <a:ext cx="4103687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Foto: C. Capitani; E. Avanzinelli</a:t>
            </a:r>
          </a:p>
        </p:txBody>
      </p:sp>
      <p:pic>
        <p:nvPicPr>
          <p:cNvPr id="411" name="Shape 411"/>
          <p:cNvPicPr preferRelativeResize="0"/>
          <p:nvPr/>
        </p:nvPicPr>
        <p:blipFill/>
        <p:spPr>
          <a:xfrm>
            <a:off x="5076825" y="0"/>
            <a:ext cx="4067175" cy="2670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/>
        <p:spPr>
          <a:xfrm>
            <a:off x="2843211" y="122236"/>
            <a:ext cx="3200399" cy="5683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418" name="Shape 418"/>
          <p:cNvCxnSpPr/>
          <p:nvPr/>
        </p:nvCxnSpPr>
        <p:spPr>
          <a:xfrm>
            <a:off x="3779837" y="5516562"/>
            <a:ext cx="1368425" cy="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/>
            <a:headEnd len="lg" w="lg" type="triangle"/>
            <a:tailEnd len="lg" w="lg" type="triangle"/>
          </a:ln>
        </p:spPr>
      </p:cxnSp>
      <p:cxnSp>
        <p:nvCxnSpPr>
          <p:cNvPr id="419" name="Shape 419"/>
          <p:cNvCxnSpPr/>
          <p:nvPr/>
        </p:nvCxnSpPr>
        <p:spPr>
          <a:xfrm rot="10800000">
            <a:off x="5219700" y="3716337"/>
            <a:ext cx="0" cy="1657350"/>
          </a:xfrm>
          <a:prstGeom prst="straightConnector1">
            <a:avLst/>
          </a:prstGeom>
          <a:noFill/>
          <a:ln cap="flat" cmpd="sng" w="31750">
            <a:solidFill>
              <a:srgbClr val="FF0000"/>
            </a:solidFill>
            <a:prstDash val="solid"/>
            <a:miter/>
            <a:headEnd len="lg" w="lg" type="triangle"/>
            <a:tailEnd len="lg" w="lg" type="triangle"/>
          </a:ln>
        </p:spPr>
      </p:cxnSp>
      <p:sp>
        <p:nvSpPr>
          <p:cNvPr id="420" name="Shape 420"/>
          <p:cNvSpPr txBox="1"/>
          <p:nvPr/>
        </p:nvSpPr>
        <p:spPr>
          <a:xfrm>
            <a:off x="3851275" y="5508625"/>
            <a:ext cx="1296986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6/7 - 10</a:t>
            </a:r>
          </a:p>
        </p:txBody>
      </p:sp>
      <p:sp>
        <p:nvSpPr>
          <p:cNvPr id="421" name="Shape 421"/>
          <p:cNvSpPr txBox="1"/>
          <p:nvPr/>
        </p:nvSpPr>
        <p:spPr>
          <a:xfrm rot="-5400000">
            <a:off x="4612480" y="4339431"/>
            <a:ext cx="1584325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8 - 11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0" y="2185986"/>
            <a:ext cx="2916236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Indici di presenza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6227762" y="2401886"/>
            <a:ext cx="2916236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impronte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Shape 42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/>
        <p:spPr>
          <a:xfrm>
            <a:off x="0" y="115886"/>
            <a:ext cx="9144000" cy="51434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30" name="Shape 430"/>
          <p:cNvSpPr txBox="1"/>
          <p:nvPr/>
        </p:nvSpPr>
        <p:spPr>
          <a:xfrm>
            <a:off x="0" y="5240337"/>
            <a:ext cx="4787900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 Tommaso Borghetti – Archivio Servizio Foreste e fauna PAT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0" y="2041525"/>
            <a:ext cx="3132137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Indici di presenza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6227762" y="2401886"/>
            <a:ext cx="2916236" cy="81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escrementi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38" name="Shape 438"/>
          <p:cNvSpPr/>
          <p:nvPr/>
        </p:nvSpPr>
        <p:spPr>
          <a:xfrm>
            <a:off x="307975" y="576262"/>
            <a:ext cx="6267449" cy="4765674"/>
          </a:xfrm>
          <a:prstGeom prst="ellipse">
            <a:avLst/>
          </a:prstGeom>
          <a:solidFill>
            <a:srgbClr val="FFFFFF"/>
          </a:solidFill>
          <a:ln cap="flat" cmpd="sng" w="2857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Shape 439"/>
          <p:cNvGrpSpPr/>
          <p:nvPr/>
        </p:nvGrpSpPr>
        <p:grpSpPr>
          <a:xfrm>
            <a:off x="611186" y="2492374"/>
            <a:ext cx="5735637" cy="2955352"/>
            <a:chOff x="0" y="0"/>
            <a:chExt cx="2147483647" cy="2147483647"/>
          </a:xfrm>
        </p:grpSpPr>
        <p:pic>
          <p:nvPicPr>
            <p:cNvPr id="440" name="Shape 440"/>
            <p:cNvPicPr preferRelativeResize="0"/>
            <p:nvPr/>
          </p:nvPicPr>
          <p:blipFill/>
          <p:spPr>
            <a:xfrm>
              <a:off x="929011198" y="0"/>
              <a:ext cx="168803021" cy="3276066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1" name="Shape 441"/>
            <p:cNvPicPr preferRelativeResize="0"/>
            <p:nvPr/>
          </p:nvPicPr>
          <p:blipFill/>
          <p:spPr>
            <a:xfrm>
              <a:off x="0" y="552548177"/>
              <a:ext cx="109365332" cy="2122521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2" name="Shape 442"/>
            <p:cNvPicPr preferRelativeResize="0"/>
            <p:nvPr/>
          </p:nvPicPr>
          <p:blipFill/>
          <p:spPr>
            <a:xfrm>
              <a:off x="1930535929" y="658674286"/>
              <a:ext cx="216947717" cy="421043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3" name="Shape 443"/>
            <p:cNvPicPr preferRelativeResize="0"/>
            <p:nvPr/>
          </p:nvPicPr>
          <p:blipFill/>
          <p:spPr>
            <a:xfrm flipH="1" rot="-240000">
              <a:off x="747131825" y="484488806"/>
              <a:ext cx="772689852" cy="1612655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4" name="Shape 444"/>
            <p:cNvPicPr preferRelativeResize="0"/>
            <p:nvPr/>
          </p:nvPicPr>
          <p:blipFill/>
          <p:spPr>
            <a:xfrm>
              <a:off x="1519821729" y="100358743"/>
              <a:ext cx="152160462" cy="2953073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5" name="Shape 445"/>
            <p:cNvPicPr preferRelativeResize="0"/>
            <p:nvPr/>
          </p:nvPicPr>
          <p:blipFill/>
          <p:spPr>
            <a:xfrm>
              <a:off x="332851041" y="464878919"/>
              <a:ext cx="198521854" cy="386437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6" name="Shape 446"/>
            <p:cNvPicPr preferRelativeResize="0"/>
            <p:nvPr/>
          </p:nvPicPr>
          <p:blipFill/>
          <p:spPr>
            <a:xfrm>
              <a:off x="219919419" y="658674286"/>
              <a:ext cx="216947717" cy="4856418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pic>
          <p:nvPicPr>
            <p:cNvPr id="447" name="Shape 447"/>
            <p:cNvPicPr preferRelativeResize="0"/>
            <p:nvPr/>
          </p:nvPicPr>
          <p:blipFill/>
          <p:spPr>
            <a:xfrm>
              <a:off x="1695757303" y="511020586"/>
              <a:ext cx="152160462" cy="2953073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448" name="Shape 448"/>
          <p:cNvGrpSpPr/>
          <p:nvPr/>
        </p:nvGrpSpPr>
        <p:grpSpPr>
          <a:xfrm>
            <a:off x="62604" y="262462"/>
            <a:ext cx="5685904" cy="5312611"/>
            <a:chOff x="0" y="0"/>
            <a:chExt cx="2147483647" cy="2147483647"/>
          </a:xfrm>
        </p:grpSpPr>
        <p:sp>
          <p:nvSpPr>
            <p:cNvPr id="449" name="Shape 449"/>
            <p:cNvSpPr/>
            <p:nvPr/>
          </p:nvSpPr>
          <p:spPr>
            <a:xfrm rot="3300000">
              <a:off x="119353667" y="1552393314"/>
              <a:ext cx="133105810" cy="149517111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FF99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 rot="-7860000">
              <a:off x="255457363" y="1443303284"/>
              <a:ext cx="123512603" cy="149517508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 rot="-1200000">
              <a:off x="1757694435" y="1973030874"/>
              <a:ext cx="133105819" cy="149517516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CC00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 rot="9480000">
              <a:off x="674260911" y="47273831"/>
              <a:ext cx="133105819" cy="149517108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rgbClr val="FF99CC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 rot="-1260000">
              <a:off x="750407233" y="238501991"/>
              <a:ext cx="123512606" cy="149517109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 rot="9600000">
              <a:off x="1701334435" y="1801695800"/>
              <a:ext cx="123512599" cy="149517109"/>
            </a:xfrm>
            <a:prstGeom prst="up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 txBox="1"/>
            <p:nvPr/>
          </p:nvSpPr>
          <p:spPr>
            <a:xfrm rot="3120000">
              <a:off x="-75508443" y="1490147859"/>
              <a:ext cx="628954744" cy="123207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Arial"/>
                <a:buNone/>
              </a:pPr>
              <a:r>
                <a:rPr b="1" i="0" lang="en-US" sz="14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Scontri fisici</a:t>
              </a:r>
            </a:p>
          </p:txBody>
        </p:sp>
        <p:sp>
          <p:nvSpPr>
            <p:cNvPr id="456" name="Shape 456"/>
            <p:cNvSpPr txBox="1"/>
            <p:nvPr/>
          </p:nvSpPr>
          <p:spPr>
            <a:xfrm rot="-1500000">
              <a:off x="486593904" y="136470652"/>
              <a:ext cx="628954759" cy="123207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Arial"/>
                <a:buNone/>
              </a:pPr>
              <a:r>
                <a:rPr b="1" i="0" lang="en-US" sz="14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Scontri fisici</a:t>
              </a:r>
            </a:p>
          </p:txBody>
        </p:sp>
        <p:sp>
          <p:nvSpPr>
            <p:cNvPr id="457" name="Shape 457"/>
            <p:cNvSpPr txBox="1"/>
            <p:nvPr/>
          </p:nvSpPr>
          <p:spPr>
            <a:xfrm rot="-1500000">
              <a:off x="1516065260" y="1851106885"/>
              <a:ext cx="628955139" cy="1617097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rgbClr val="FF3300"/>
                  </a:solidFill>
                  <a:latin typeface="Calibri"/>
                  <a:ea typeface="Calibri"/>
                  <a:cs typeface="Calibri"/>
                  <a:sym typeface="Calibri"/>
                </a:rPr>
                <a:t>Scontri</a:t>
              </a:r>
              <a:r>
                <a:rPr b="1" i="0" lang="en-US" sz="1400" u="none">
                  <a:solidFill>
                    <a:srgbClr val="FF3300"/>
                  </a:solidFill>
                  <a:latin typeface="Arial"/>
                  <a:ea typeface="Arial"/>
                  <a:cs typeface="Arial"/>
                  <a:sym typeface="Arial"/>
                </a:rPr>
                <a:t> fisici</a:t>
              </a:r>
            </a:p>
          </p:txBody>
        </p:sp>
      </p:grpSp>
      <p:pic>
        <p:nvPicPr>
          <p:cNvPr id="458" name="Shape 458"/>
          <p:cNvPicPr preferRelativeResize="0"/>
          <p:nvPr/>
        </p:nvPicPr>
        <p:blipFill/>
        <p:spPr>
          <a:xfrm>
            <a:off x="5675312" y="4641850"/>
            <a:ext cx="3468687" cy="2216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59" name="Shape 459"/>
          <p:cNvSpPr txBox="1"/>
          <p:nvPr/>
        </p:nvSpPr>
        <p:spPr>
          <a:xfrm>
            <a:off x="4573587" y="96836"/>
            <a:ext cx="4570411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Territorialità</a:t>
            </a:r>
          </a:p>
        </p:txBody>
      </p:sp>
      <p:grpSp>
        <p:nvGrpSpPr>
          <p:cNvPr id="460" name="Shape 460"/>
          <p:cNvGrpSpPr/>
          <p:nvPr/>
        </p:nvGrpSpPr>
        <p:grpSpPr>
          <a:xfrm>
            <a:off x="188911" y="1566862"/>
            <a:ext cx="6821487" cy="3943350"/>
            <a:chOff x="0" y="0"/>
            <a:chExt cx="2147483647" cy="2147483647"/>
          </a:xfrm>
        </p:grpSpPr>
        <p:sp>
          <p:nvSpPr>
            <p:cNvPr id="461" name="Shape 461"/>
            <p:cNvSpPr txBox="1"/>
            <p:nvPr/>
          </p:nvSpPr>
          <p:spPr>
            <a:xfrm>
              <a:off x="0" y="0"/>
              <a:ext cx="382318933" cy="349268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Marcature odorose</a:t>
              </a:r>
            </a:p>
          </p:txBody>
        </p:sp>
        <p:sp>
          <p:nvSpPr>
            <p:cNvPr id="462" name="Shape 462"/>
            <p:cNvSpPr txBox="1"/>
            <p:nvPr/>
          </p:nvSpPr>
          <p:spPr>
            <a:xfrm>
              <a:off x="1765164713" y="621594177"/>
              <a:ext cx="382318933" cy="349268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Marcature odorose</a:t>
              </a:r>
            </a:p>
          </p:txBody>
        </p:sp>
        <p:sp>
          <p:nvSpPr>
            <p:cNvPr id="463" name="Shape 463"/>
            <p:cNvSpPr txBox="1"/>
            <p:nvPr/>
          </p:nvSpPr>
          <p:spPr>
            <a:xfrm>
              <a:off x="541243725" y="1798214969"/>
              <a:ext cx="382319260" cy="349268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Marcature odorose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Shape 46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69" name="Shape 469"/>
          <p:cNvSpPr txBox="1"/>
          <p:nvPr/>
        </p:nvSpPr>
        <p:spPr>
          <a:xfrm>
            <a:off x="0" y="404812"/>
            <a:ext cx="3276600" cy="496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MARCATURA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urina, escrementi, raspate, ululati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DIMENSIONE TERRITORIO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Alpi: 200 Km</a:t>
            </a:r>
            <a:r>
              <a:rPr b="0" baseline="3000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media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100-450 Km</a:t>
            </a:r>
            <a:r>
              <a:rPr b="0" baseline="3000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min/max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Es: Svezia &gt; 1200 Km</a:t>
            </a:r>
            <a:r>
              <a:rPr b="0" baseline="3000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DIFESA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lupi di branchi rivali possono uccidersi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0" name="Shape 470"/>
          <p:cNvPicPr preferRelativeResize="0"/>
          <p:nvPr/>
        </p:nvPicPr>
        <p:blipFill/>
        <p:spPr>
          <a:xfrm>
            <a:off x="3203575" y="982662"/>
            <a:ext cx="5940424" cy="39592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 rot="-5400000">
            <a:off x="1367630" y="2534442"/>
            <a:ext cx="3960811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 Miha Krofel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4573587" y="96836"/>
            <a:ext cx="4570411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Territorialità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/>
        <p:spPr>
          <a:xfrm>
            <a:off x="250825" y="1052512"/>
            <a:ext cx="5562600" cy="33115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4500562" y="2420936"/>
            <a:ext cx="4392611" cy="246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Classe: Mammiferi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Ordine: Carnivori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Famiglia: Canidi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Genere: </a:t>
            </a:r>
            <a:r>
              <a:rPr b="1" i="1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Specie: </a:t>
            </a:r>
            <a:r>
              <a:rPr b="1" i="1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</a:t>
            </a: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(L., 1758)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685800" y="96836"/>
            <a:ext cx="777240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lupo: </a:t>
            </a:r>
            <a:r>
              <a:rPr b="1" i="1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</a:p>
        </p:txBody>
      </p:sp>
      <p:sp>
        <p:nvSpPr>
          <p:cNvPr id="89" name="Shape 89"/>
          <p:cNvSpPr/>
          <p:nvPr/>
        </p:nvSpPr>
        <p:spPr>
          <a:xfrm>
            <a:off x="395287" y="4149725"/>
            <a:ext cx="3889375" cy="1655761"/>
          </a:xfrm>
          <a:prstGeom prst="wedgeRoundRectCallout">
            <a:avLst>
              <a:gd fmla="val 30004" name="adj1"/>
              <a:gd fmla="val 1242" name="adj2"/>
              <a:gd fmla="val 0" name="adj3"/>
            </a:avLst>
          </a:prstGeom>
          <a:solidFill>
            <a:srgbClr val="D9D9D9"/>
          </a:solidFill>
          <a:ln cap="flat" cmpd="sng" w="254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ALTRE 6 SPECIE: coyote, sciacallo dorato, sciacallo striato, sciacallo della gualdrappa, sciacallo del Simen-abissino, lupo rosso (USA sud-orientali)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/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LIFE presentation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480" name="Shape 480"/>
          <p:cNvPicPr preferRelativeResize="0"/>
          <p:nvPr/>
        </p:nvPicPr>
        <p:blipFill/>
        <p:spPr>
          <a:xfrm>
            <a:off x="0" y="0"/>
            <a:ext cx="9263061" cy="70580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481" name="Shape 481"/>
          <p:cNvSpPr txBox="1"/>
          <p:nvPr/>
        </p:nvSpPr>
        <p:spPr>
          <a:xfrm>
            <a:off x="323850" y="620712"/>
            <a:ext cx="8353425" cy="2373312"/>
          </a:xfrm>
          <a:prstGeom prst="rect">
            <a:avLst/>
          </a:prstGeom>
          <a:solidFill>
            <a:schemeClr val="dk1">
              <a:alpha val="5960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 gruppo di individui che si spostano, cacciano, si nutrono, si riposano insieme, in una libera associazione, ma uniti l’uno con l’altro da vincoli sociali 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(Mech 1970)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Shape 486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87" name="Shape 487"/>
          <p:cNvSpPr txBox="1"/>
          <p:nvPr/>
        </p:nvSpPr>
        <p:spPr>
          <a:xfrm>
            <a:off x="0" y="333375"/>
            <a:ext cx="3059111" cy="5327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STRUTTURA GERARCHICA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COPPIA ALPHA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(tendenzialmente monogama)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l’unica che si riproduce!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UN ALPHA MUORE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 sostituito da un soggetto in dispersione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1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Ogni branco occupa una porzione di territorio stabile ed esclusiva. Anche se cambiano le coppie alpha l’areale del branco rimane quasi invariato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Shape 488"/>
          <p:cNvPicPr preferRelativeResize="0"/>
          <p:nvPr/>
        </p:nvPicPr>
        <p:blipFill/>
        <p:spPr>
          <a:xfrm>
            <a:off x="3070225" y="1557337"/>
            <a:ext cx="6073775" cy="4111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89" name="Shape 489"/>
          <p:cNvSpPr txBox="1"/>
          <p:nvPr/>
        </p:nvSpPr>
        <p:spPr>
          <a:xfrm rot="-5400000">
            <a:off x="1151730" y="2678906"/>
            <a:ext cx="4103687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 Miha Krofel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3132136" y="96836"/>
            <a:ext cx="6011861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Vita di branco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Shape 495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96" name="Shape 496"/>
          <p:cNvSpPr txBox="1"/>
          <p:nvPr/>
        </p:nvSpPr>
        <p:spPr>
          <a:xfrm>
            <a:off x="0" y="1773236"/>
            <a:ext cx="7308850" cy="267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BRANCO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TERRITORIALITÀ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DISPERSIONE</a:t>
            </a:r>
          </a:p>
        </p:txBody>
      </p:sp>
      <p:pic>
        <p:nvPicPr>
          <p:cNvPr id="497" name="Shape 497"/>
          <p:cNvPicPr preferRelativeResize="0"/>
          <p:nvPr/>
        </p:nvPicPr>
        <p:blipFill/>
        <p:spPr>
          <a:xfrm>
            <a:off x="0" y="0"/>
            <a:ext cx="9144000" cy="6859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498" name="Shape 498"/>
          <p:cNvGrpSpPr/>
          <p:nvPr/>
        </p:nvGrpSpPr>
        <p:grpSpPr>
          <a:xfrm>
            <a:off x="2392362" y="1811336"/>
            <a:ext cx="2220911" cy="782637"/>
            <a:chOff x="0" y="0"/>
            <a:chExt cx="2147483646" cy="2147483647"/>
          </a:xfrm>
        </p:grpSpPr>
        <p:sp>
          <p:nvSpPr>
            <p:cNvPr id="499" name="Shape 499"/>
            <p:cNvSpPr/>
            <p:nvPr/>
          </p:nvSpPr>
          <p:spPr>
            <a:xfrm>
              <a:off x="81355070" y="0"/>
              <a:ext cx="1978633190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172DFD">
                    <a:alpha val="67843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 txBox="1"/>
            <p:nvPr/>
          </p:nvSpPr>
          <p:spPr>
            <a:xfrm>
              <a:off x="0" y="304916842"/>
              <a:ext cx="2147483646" cy="1764159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Maschio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alpha</a:t>
              </a:r>
            </a:p>
          </p:txBody>
        </p:sp>
      </p:grpSp>
      <p:grpSp>
        <p:nvGrpSpPr>
          <p:cNvPr id="501" name="Shape 501"/>
          <p:cNvGrpSpPr/>
          <p:nvPr/>
        </p:nvGrpSpPr>
        <p:grpSpPr>
          <a:xfrm>
            <a:off x="3984624" y="1798637"/>
            <a:ext cx="2220912" cy="784224"/>
            <a:chOff x="0" y="0"/>
            <a:chExt cx="2147483647" cy="2147483647"/>
          </a:xfrm>
        </p:grpSpPr>
        <p:sp>
          <p:nvSpPr>
            <p:cNvPr id="502" name="Shape 502"/>
            <p:cNvSpPr/>
            <p:nvPr/>
          </p:nvSpPr>
          <p:spPr>
            <a:xfrm>
              <a:off x="115126629" y="0"/>
              <a:ext cx="1915696180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E58BDA">
                    <a:alpha val="68627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 txBox="1"/>
            <p:nvPr/>
          </p:nvSpPr>
          <p:spPr>
            <a:xfrm>
              <a:off x="0" y="217356628"/>
              <a:ext cx="2147483647" cy="17605874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Femmina</a:t>
              </a:r>
            </a:p>
            <a:p>
              <a:pPr indent="0" lvl="0" marL="0" marR="0" rtl="0" algn="ctr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alpha</a:t>
              </a:r>
            </a:p>
          </p:txBody>
        </p:sp>
      </p:grpSp>
      <p:sp>
        <p:nvSpPr>
          <p:cNvPr id="504" name="Shape 504"/>
          <p:cNvSpPr txBox="1"/>
          <p:nvPr/>
        </p:nvSpPr>
        <p:spPr>
          <a:xfrm>
            <a:off x="1857375" y="188911"/>
            <a:ext cx="5594349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Branco = unità familiare e riproduttiva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7308850" y="476250"/>
            <a:ext cx="1547811" cy="439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5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4-5 (2-11)</a:t>
            </a:r>
          </a:p>
        </p:txBody>
      </p:sp>
      <p:grpSp>
        <p:nvGrpSpPr>
          <p:cNvPr id="506" name="Shape 506"/>
          <p:cNvGrpSpPr/>
          <p:nvPr/>
        </p:nvGrpSpPr>
        <p:grpSpPr>
          <a:xfrm>
            <a:off x="971549" y="3132137"/>
            <a:ext cx="1301750" cy="600074"/>
            <a:chOff x="0" y="0"/>
            <a:chExt cx="2147483647" cy="2147483647"/>
          </a:xfrm>
        </p:grpSpPr>
        <p:sp>
          <p:nvSpPr>
            <p:cNvPr id="507" name="Shape 507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172DFD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 txBox="1"/>
            <p:nvPr/>
          </p:nvSpPr>
          <p:spPr>
            <a:xfrm>
              <a:off x="293314941" y="539709621"/>
              <a:ext cx="1723224677" cy="1232816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M1_G1</a:t>
              </a:r>
            </a:p>
          </p:txBody>
        </p:sp>
      </p:grpSp>
      <p:grpSp>
        <p:nvGrpSpPr>
          <p:cNvPr id="509" name="Shape 509"/>
          <p:cNvGrpSpPr/>
          <p:nvPr/>
        </p:nvGrpSpPr>
        <p:grpSpPr>
          <a:xfrm>
            <a:off x="2743200" y="2901950"/>
            <a:ext cx="1341437" cy="601662"/>
            <a:chOff x="0" y="0"/>
            <a:chExt cx="2147483647" cy="2147483647"/>
          </a:xfrm>
        </p:grpSpPr>
        <p:sp>
          <p:nvSpPr>
            <p:cNvPr id="510" name="Shape 510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E58BDA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 txBox="1"/>
            <p:nvPr/>
          </p:nvSpPr>
          <p:spPr>
            <a:xfrm>
              <a:off x="371044348" y="470294280"/>
              <a:ext cx="1379980896" cy="1229559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F_G1</a:t>
              </a:r>
            </a:p>
          </p:txBody>
        </p:sp>
      </p:grpSp>
      <p:grpSp>
        <p:nvGrpSpPr>
          <p:cNvPr id="512" name="Shape 512"/>
          <p:cNvGrpSpPr/>
          <p:nvPr/>
        </p:nvGrpSpPr>
        <p:grpSpPr>
          <a:xfrm>
            <a:off x="4535487" y="2884487"/>
            <a:ext cx="1301750" cy="600074"/>
            <a:chOff x="0" y="0"/>
            <a:chExt cx="2147483647" cy="2147483647"/>
          </a:xfrm>
        </p:grpSpPr>
        <p:sp>
          <p:nvSpPr>
            <p:cNvPr id="513" name="Shape 513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172DFD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188559486" y="426085973"/>
              <a:ext cx="1723224677" cy="12328165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M2_G1</a:t>
              </a:r>
            </a:p>
          </p:txBody>
        </p:sp>
      </p:grpSp>
      <p:grpSp>
        <p:nvGrpSpPr>
          <p:cNvPr id="515" name="Shape 515"/>
          <p:cNvGrpSpPr/>
          <p:nvPr/>
        </p:nvGrpSpPr>
        <p:grpSpPr>
          <a:xfrm>
            <a:off x="1978024" y="4587874"/>
            <a:ext cx="974725" cy="457200"/>
            <a:chOff x="0" y="0"/>
            <a:chExt cx="2147483646" cy="2147483647"/>
          </a:xfrm>
        </p:grpSpPr>
        <p:sp>
          <p:nvSpPr>
            <p:cNvPr id="516" name="Shape 516"/>
            <p:cNvSpPr/>
            <p:nvPr/>
          </p:nvSpPr>
          <p:spPr>
            <a:xfrm>
              <a:off x="0" y="0"/>
              <a:ext cx="2147483646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172DFD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 txBox="1"/>
            <p:nvPr/>
          </p:nvSpPr>
          <p:spPr>
            <a:xfrm>
              <a:off x="115419670" y="432480940"/>
              <a:ext cx="1895661405" cy="135709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4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M3_G2</a:t>
              </a:r>
            </a:p>
          </p:txBody>
        </p:sp>
      </p:grpSp>
      <p:grpSp>
        <p:nvGrpSpPr>
          <p:cNvPr id="518" name="Shape 518"/>
          <p:cNvGrpSpPr/>
          <p:nvPr/>
        </p:nvGrpSpPr>
        <p:grpSpPr>
          <a:xfrm>
            <a:off x="4483100" y="4587874"/>
            <a:ext cx="974725" cy="457200"/>
            <a:chOff x="0" y="0"/>
            <a:chExt cx="2147483646" cy="2147483647"/>
          </a:xfrm>
        </p:grpSpPr>
        <p:sp>
          <p:nvSpPr>
            <p:cNvPr id="519" name="Shape 519"/>
            <p:cNvSpPr/>
            <p:nvPr/>
          </p:nvSpPr>
          <p:spPr>
            <a:xfrm>
              <a:off x="0" y="0"/>
              <a:ext cx="2147483646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172DFD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157389096" y="343000901"/>
              <a:ext cx="1895661405" cy="135709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4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M5_G2</a:t>
              </a:r>
            </a:p>
          </p:txBody>
        </p:sp>
      </p:grpSp>
      <p:grpSp>
        <p:nvGrpSpPr>
          <p:cNvPr id="521" name="Shape 521"/>
          <p:cNvGrpSpPr/>
          <p:nvPr/>
        </p:nvGrpSpPr>
        <p:grpSpPr>
          <a:xfrm>
            <a:off x="3387725" y="5373687"/>
            <a:ext cx="974725" cy="457200"/>
            <a:chOff x="0" y="0"/>
            <a:chExt cx="2147483646" cy="2147483647"/>
          </a:xfrm>
        </p:grpSpPr>
        <p:sp>
          <p:nvSpPr>
            <p:cNvPr id="522" name="Shape 522"/>
            <p:cNvSpPr/>
            <p:nvPr/>
          </p:nvSpPr>
          <p:spPr>
            <a:xfrm>
              <a:off x="0" y="0"/>
              <a:ext cx="2147483646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172DFD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 txBox="1"/>
            <p:nvPr/>
          </p:nvSpPr>
          <p:spPr>
            <a:xfrm>
              <a:off x="125911055" y="350454612"/>
              <a:ext cx="1895661405" cy="135709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4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M4_G2</a:t>
              </a:r>
            </a:p>
          </p:txBody>
        </p:sp>
      </p:grpSp>
      <p:grpSp>
        <p:nvGrpSpPr>
          <p:cNvPr id="524" name="Shape 524"/>
          <p:cNvGrpSpPr/>
          <p:nvPr/>
        </p:nvGrpSpPr>
        <p:grpSpPr>
          <a:xfrm>
            <a:off x="1871662" y="5332412"/>
            <a:ext cx="973137" cy="457200"/>
            <a:chOff x="0" y="0"/>
            <a:chExt cx="2147483647" cy="2147483647"/>
          </a:xfrm>
        </p:grpSpPr>
        <p:sp>
          <p:nvSpPr>
            <p:cNvPr id="525" name="Shape 525"/>
            <p:cNvSpPr/>
            <p:nvPr/>
          </p:nvSpPr>
          <p:spPr>
            <a:xfrm>
              <a:off x="0" y="0"/>
              <a:ext cx="2094936010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E58BDA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248728901" y="260976939"/>
              <a:ext cx="1898754745" cy="135709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4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F2_G2</a:t>
              </a:r>
            </a:p>
          </p:txBody>
        </p:sp>
      </p:grpSp>
      <p:grpSp>
        <p:nvGrpSpPr>
          <p:cNvPr id="527" name="Shape 527"/>
          <p:cNvGrpSpPr/>
          <p:nvPr/>
        </p:nvGrpSpPr>
        <p:grpSpPr>
          <a:xfrm>
            <a:off x="3402012" y="4840286"/>
            <a:ext cx="949324" cy="457200"/>
            <a:chOff x="0" y="0"/>
            <a:chExt cx="2147483647" cy="2147483647"/>
          </a:xfrm>
        </p:grpSpPr>
        <p:sp>
          <p:nvSpPr>
            <p:cNvPr id="528" name="Shape 528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E58BDA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 txBox="1"/>
            <p:nvPr/>
          </p:nvSpPr>
          <p:spPr>
            <a:xfrm>
              <a:off x="96959084" y="417566417"/>
              <a:ext cx="1946381533" cy="135709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4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F3_G2</a:t>
              </a:r>
            </a:p>
          </p:txBody>
        </p:sp>
      </p:grpSp>
      <p:grpSp>
        <p:nvGrpSpPr>
          <p:cNvPr id="530" name="Shape 530"/>
          <p:cNvGrpSpPr/>
          <p:nvPr/>
        </p:nvGrpSpPr>
        <p:grpSpPr>
          <a:xfrm>
            <a:off x="4826000" y="5610224"/>
            <a:ext cx="949324" cy="457200"/>
            <a:chOff x="0" y="0"/>
            <a:chExt cx="2147483647" cy="2147483647"/>
          </a:xfrm>
        </p:grpSpPr>
        <p:sp>
          <p:nvSpPr>
            <p:cNvPr id="531" name="Shape 531"/>
            <p:cNvSpPr/>
            <p:nvPr/>
          </p:nvSpPr>
          <p:spPr>
            <a:xfrm>
              <a:off x="0" y="0"/>
              <a:ext cx="2147483647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E58BDA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 txBox="1"/>
            <p:nvPr/>
          </p:nvSpPr>
          <p:spPr>
            <a:xfrm>
              <a:off x="96960794" y="305720509"/>
              <a:ext cx="1946381533" cy="1357090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4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F4_G2</a:t>
              </a:r>
            </a:p>
          </p:txBody>
        </p:sp>
      </p:grpSp>
      <p:grpSp>
        <p:nvGrpSpPr>
          <p:cNvPr id="533" name="Shape 533"/>
          <p:cNvGrpSpPr/>
          <p:nvPr/>
        </p:nvGrpSpPr>
        <p:grpSpPr>
          <a:xfrm>
            <a:off x="3636962" y="3613150"/>
            <a:ext cx="1341437" cy="601662"/>
            <a:chOff x="0" y="0"/>
            <a:chExt cx="2147483646" cy="2147483647"/>
          </a:xfrm>
        </p:grpSpPr>
        <p:sp>
          <p:nvSpPr>
            <p:cNvPr id="534" name="Shape 534"/>
            <p:cNvSpPr/>
            <p:nvPr/>
          </p:nvSpPr>
          <p:spPr>
            <a:xfrm>
              <a:off x="0" y="0"/>
              <a:ext cx="2147483646" cy="2147483647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100000">
                  <a:srgbClr val="008000">
                    <a:alpha val="55686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 txBox="1"/>
            <p:nvPr/>
          </p:nvSpPr>
          <p:spPr>
            <a:xfrm>
              <a:off x="256680581" y="424964960"/>
              <a:ext cx="1672242321" cy="1229559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rIns="90000" tIns="46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Calibri"/>
                <a:buNone/>
              </a:pPr>
              <a:r>
                <a:rPr b="1" i="0" lang="en-US" sz="1800" u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Mx_Gx</a:t>
              </a:r>
            </a:p>
          </p:txBody>
        </p:sp>
      </p:grpSp>
      <p:sp>
        <p:nvSpPr>
          <p:cNvPr id="536" name="Shape 536"/>
          <p:cNvSpPr/>
          <p:nvPr/>
        </p:nvSpPr>
        <p:spPr>
          <a:xfrm>
            <a:off x="355600" y="1401762"/>
            <a:ext cx="8437562" cy="5186361"/>
          </a:xfrm>
          <a:prstGeom prst="ellipse">
            <a:avLst/>
          </a:prstGeom>
          <a:noFill/>
          <a:ln cap="flat" cmpd="sng" w="476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Shape 537"/>
          <p:cNvGrpSpPr/>
          <p:nvPr/>
        </p:nvGrpSpPr>
        <p:grpSpPr>
          <a:xfrm>
            <a:off x="-60853" y="1256679"/>
            <a:ext cx="2572562" cy="2009427"/>
            <a:chOff x="0" y="0"/>
            <a:chExt cx="2147483647" cy="2147483646"/>
          </a:xfrm>
        </p:grpSpPr>
        <p:sp>
          <p:nvSpPr>
            <p:cNvPr id="538" name="Shape 538"/>
            <p:cNvSpPr txBox="1"/>
            <p:nvPr/>
          </p:nvSpPr>
          <p:spPr>
            <a:xfrm rot="-1260000">
              <a:off x="11042585" y="721704406"/>
              <a:ext cx="1076053162" cy="3342231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33"/>
                </a:buClr>
                <a:buSzPct val="25000"/>
                <a:buFont typeface="Calibri"/>
                <a:buNone/>
              </a:pPr>
              <a:r>
                <a:rPr b="1" i="0" lang="en-US" sz="1600" u="none">
                  <a:solidFill>
                    <a:srgbClr val="FF9933"/>
                  </a:solidFill>
                  <a:latin typeface="Calibri"/>
                  <a:ea typeface="Calibri"/>
                  <a:cs typeface="Calibri"/>
                  <a:sym typeface="Calibri"/>
                </a:rPr>
                <a:t>Dispersione</a:t>
              </a:r>
            </a:p>
          </p:txBody>
        </p:sp>
        <p:sp>
          <p:nvSpPr>
            <p:cNvPr id="539" name="Shape 539"/>
            <p:cNvSpPr/>
            <p:nvPr/>
          </p:nvSpPr>
          <p:spPr>
            <a:xfrm rot="9120000">
              <a:off x="1203712339" y="65132532"/>
              <a:ext cx="609586754" cy="2017218581"/>
            </a:xfrm>
            <a:prstGeom prst="curvedRigh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Shape 540"/>
          <p:cNvSpPr txBox="1"/>
          <p:nvPr/>
        </p:nvSpPr>
        <p:spPr>
          <a:xfrm>
            <a:off x="6475412" y="1181100"/>
            <a:ext cx="2668586" cy="5676900"/>
          </a:xfrm>
          <a:prstGeom prst="rect">
            <a:avLst/>
          </a:prstGeom>
          <a:gradFill>
            <a:gsLst>
              <a:gs pos="0">
                <a:srgbClr val="FFFFFF">
                  <a:alpha val="54901"/>
                </a:srgbClr>
              </a:gs>
              <a:gs pos="100000">
                <a:srgbClr val="767676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6691311" y="4987925"/>
            <a:ext cx="2319337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Esclusi dall’attività del branco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6878636" y="2151061"/>
            <a:ext cx="2085975" cy="3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Monogama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6875461" y="1808161"/>
            <a:ext cx="2085975" cy="341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Coppia riproduttiva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6659561" y="2924175"/>
            <a:ext cx="2319337" cy="592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rPr>
              <a:t>Partecipano all’attività del branco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6926261" y="3398837"/>
            <a:ext cx="2185986" cy="1201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Calibri"/>
              <a:buChar char="•"/>
            </a:pPr>
            <a:r>
              <a:rPr b="1" i="0" lang="en-US" sz="18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caccia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Calibri"/>
              <a:buChar char="•"/>
            </a:pPr>
            <a:r>
              <a:rPr b="1" i="0" lang="en-US" sz="18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nutrimento dei piccoli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Calibri"/>
              <a:buChar char="•"/>
            </a:pPr>
            <a:r>
              <a:rPr b="1" i="0" lang="en-US" sz="18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difesa del territorio</a:t>
            </a:r>
          </a:p>
        </p:txBody>
      </p:sp>
      <p:sp>
        <p:nvSpPr>
          <p:cNvPr id="546" name="Shape 546"/>
          <p:cNvSpPr/>
          <p:nvPr/>
        </p:nvSpPr>
        <p:spPr>
          <a:xfrm>
            <a:off x="6151562" y="1906586"/>
            <a:ext cx="666749" cy="4024312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3300"/>
              </a:gs>
              <a:gs pos="100000">
                <a:srgbClr val="FFFD2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 txBox="1"/>
          <p:nvPr/>
        </p:nvSpPr>
        <p:spPr>
          <a:xfrm rot="-5400000">
            <a:off x="5372892" y="4126706"/>
            <a:ext cx="2220911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Gerarchia sociale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Shape 5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900" y="0"/>
            <a:ext cx="4356099" cy="62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54" name="Shape 554"/>
          <p:cNvSpPr txBox="1"/>
          <p:nvPr/>
        </p:nvSpPr>
        <p:spPr>
          <a:xfrm>
            <a:off x="0" y="2420936"/>
            <a:ext cx="47879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Slavc incontra Giulietta (2012) e nascono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primi due cuccioli - 2013</a:t>
            </a:r>
          </a:p>
        </p:txBody>
      </p:sp>
      <p:sp>
        <p:nvSpPr>
          <p:cNvPr id="555" name="Shape 555"/>
          <p:cNvSpPr txBox="1"/>
          <p:nvPr/>
        </p:nvSpPr>
        <p:spPr>
          <a:xfrm rot="-5400000">
            <a:off x="6467474" y="3092449"/>
            <a:ext cx="5076825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 Paolo Parricelli-  Archivio Parco Naturale Regionale della Lessinia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Shape 560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61" name="Shape 561"/>
          <p:cNvSpPr txBox="1"/>
          <p:nvPr/>
        </p:nvSpPr>
        <p:spPr>
          <a:xfrm>
            <a:off x="0" y="4581525"/>
            <a:ext cx="91440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Slavc e Giulietta hanno altri 7 cuccioli – 2014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Slavc e Giulietta hanno altri 7 cuccioli - 2015</a:t>
            </a:r>
          </a:p>
        </p:txBody>
      </p:sp>
      <p:pic>
        <p:nvPicPr>
          <p:cNvPr id="562" name="Shape 562"/>
          <p:cNvPicPr preferRelativeResize="0"/>
          <p:nvPr/>
        </p:nvPicPr>
        <p:blipFill/>
        <p:spPr>
          <a:xfrm>
            <a:off x="-304800" y="1557337"/>
            <a:ext cx="9767887" cy="23034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63" name="Shape 563"/>
          <p:cNvSpPr/>
          <p:nvPr/>
        </p:nvSpPr>
        <p:spPr>
          <a:xfrm>
            <a:off x="0" y="2349500"/>
            <a:ext cx="827086" cy="93503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2268536" y="1557337"/>
            <a:ext cx="827086" cy="93503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3203575" y="2781300"/>
            <a:ext cx="827086" cy="935037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6516687" y="1916111"/>
            <a:ext cx="827086" cy="93662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7308850" y="1628775"/>
            <a:ext cx="827086" cy="93662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/>
          <p:nvPr/>
        </p:nvSpPr>
        <p:spPr>
          <a:xfrm>
            <a:off x="8316911" y="1700211"/>
            <a:ext cx="827086" cy="93662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/>
          <p:nvPr/>
        </p:nvSpPr>
        <p:spPr>
          <a:xfrm>
            <a:off x="900112" y="2924175"/>
            <a:ext cx="827086" cy="936624"/>
          </a:xfrm>
          <a:prstGeom prst="ellipse">
            <a:avLst/>
          </a:prstGeom>
          <a:noFill/>
          <a:ln cap="flat" cmpd="sng" w="25400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Shape 570"/>
          <p:cNvSpPr txBox="1"/>
          <p:nvPr/>
        </p:nvSpPr>
        <p:spPr>
          <a:xfrm>
            <a:off x="4140200" y="3573462"/>
            <a:ext cx="5003800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 Paolo Parricelli -  Archivio Parco Naturale Regionale della Lessinia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Shape 575"/>
          <p:cNvPicPr preferRelativeResize="0"/>
          <p:nvPr/>
        </p:nvPicPr>
        <p:blipFill/>
        <p:spPr>
          <a:xfrm>
            <a:off x="0" y="3284537"/>
            <a:ext cx="4130674" cy="30972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6" name="Shape 576"/>
          <p:cNvPicPr preferRelativeResize="0"/>
          <p:nvPr/>
        </p:nvPicPr>
        <p:blipFill/>
        <p:spPr>
          <a:xfrm>
            <a:off x="0" y="0"/>
            <a:ext cx="3276600" cy="2143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77" name="Shape 5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6637" y="260350"/>
            <a:ext cx="5567361" cy="417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Shape 583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84" name="Shape 584"/>
          <p:cNvSpPr txBox="1"/>
          <p:nvPr/>
        </p:nvSpPr>
        <p:spPr>
          <a:xfrm>
            <a:off x="0" y="404812"/>
            <a:ext cx="9144000" cy="5832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gennaio - marzo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GESTAZIONE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63 gg.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maggio - giugno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DIMENSIONE CUCCIOLATA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3-4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max. reg. 9, Val Chisone (Piemonte)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2-3 settimane di vita i piccoli lasciano la tana e vengono spostati in un  “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Sito di rendez vous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, luogo aperto, remoto e indisturbato  dove attendono gli adulti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ASPETTATIVA DI VITA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ANNI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Shape 585"/>
          <p:cNvPicPr preferRelativeResize="0"/>
          <p:nvPr/>
        </p:nvPicPr>
        <p:blipFill/>
        <p:spPr>
          <a:xfrm>
            <a:off x="4716462" y="0"/>
            <a:ext cx="4427537" cy="34178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LIFE presentation</a:t>
            </a:r>
          </a:p>
        </p:txBody>
      </p:sp>
      <p:pic>
        <p:nvPicPr>
          <p:cNvPr id="591" name="Shape 591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/>
        <p:spPr>
          <a:xfrm>
            <a:off x="900112" y="44450"/>
            <a:ext cx="7343775" cy="676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Shape 597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98" name="Shape 598"/>
          <p:cNvSpPr/>
          <p:nvPr/>
        </p:nvSpPr>
        <p:spPr>
          <a:xfrm>
            <a:off x="5397500" y="863600"/>
            <a:ext cx="3479799" cy="195579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5129212" y="3765550"/>
            <a:ext cx="3346449" cy="184149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515937" y="1062037"/>
            <a:ext cx="4440237" cy="2784475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Shape 601"/>
          <p:cNvGrpSpPr/>
          <p:nvPr/>
        </p:nvGrpSpPr>
        <p:grpSpPr>
          <a:xfrm>
            <a:off x="4071244" y="2867413"/>
            <a:ext cx="1790497" cy="1876035"/>
            <a:chOff x="0" y="0"/>
            <a:chExt cx="2147483647" cy="2147483647"/>
          </a:xfrm>
        </p:grpSpPr>
        <p:sp>
          <p:nvSpPr>
            <p:cNvPr id="602" name="Shape 602"/>
            <p:cNvSpPr/>
            <p:nvPr/>
          </p:nvSpPr>
          <p:spPr>
            <a:xfrm rot="-3480000">
              <a:off x="807180067" y="-277567675"/>
              <a:ext cx="533123511" cy="2098864099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00CCFF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Shape 603"/>
            <p:cNvPicPr preferRelativeResize="0"/>
            <p:nvPr/>
          </p:nvPicPr>
          <p:blipFill/>
          <p:spPr>
            <a:xfrm flipH="1">
              <a:off x="419713660" y="437500024"/>
              <a:ext cx="1494649219" cy="17099836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604" name="Shape 604"/>
          <p:cNvGrpSpPr/>
          <p:nvPr/>
        </p:nvGrpSpPr>
        <p:grpSpPr>
          <a:xfrm>
            <a:off x="685472" y="-409637"/>
            <a:ext cx="2138192" cy="1800351"/>
            <a:chOff x="0" y="0"/>
            <a:chExt cx="2147483647" cy="2147483647"/>
          </a:xfrm>
        </p:grpSpPr>
        <p:sp>
          <p:nvSpPr>
            <p:cNvPr id="605" name="Shape 605"/>
            <p:cNvSpPr/>
            <p:nvPr/>
          </p:nvSpPr>
          <p:spPr>
            <a:xfrm flipH="1" rot="8160000">
              <a:off x="1578782766" y="768873737"/>
              <a:ext cx="291775406" cy="1086920665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00CCFF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6" name="Shape 606"/>
            <p:cNvPicPr preferRelativeResize="0"/>
            <p:nvPr/>
          </p:nvPicPr>
          <p:blipFill/>
          <p:spPr>
            <a:xfrm rot="1140000">
              <a:off x="177307098" y="267071886"/>
              <a:ext cx="1608747476" cy="16133398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grpSp>
        <p:nvGrpSpPr>
          <p:cNvPr id="607" name="Shape 607"/>
          <p:cNvGrpSpPr/>
          <p:nvPr/>
        </p:nvGrpSpPr>
        <p:grpSpPr>
          <a:xfrm>
            <a:off x="403225" y="2930033"/>
            <a:ext cx="1520825" cy="1849928"/>
            <a:chOff x="0" y="0"/>
            <a:chExt cx="2147483647" cy="2147483646"/>
          </a:xfrm>
        </p:grpSpPr>
        <p:sp>
          <p:nvSpPr>
            <p:cNvPr id="608" name="Shape 608"/>
            <p:cNvSpPr/>
            <p:nvPr/>
          </p:nvSpPr>
          <p:spPr>
            <a:xfrm flipH="1" rot="1140000">
              <a:off x="703872540" y="24527379"/>
              <a:ext cx="407977063" cy="1103863079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00CCFF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9" name="Shape 609"/>
            <p:cNvPicPr preferRelativeResize="0"/>
            <p:nvPr/>
          </p:nvPicPr>
          <p:blipFill/>
          <p:spPr>
            <a:xfrm flipH="1">
              <a:off x="0" y="577380405"/>
              <a:ext cx="2147483647" cy="15701032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610" name="Shape 610"/>
          <p:cNvSpPr txBox="1"/>
          <p:nvPr/>
        </p:nvSpPr>
        <p:spPr>
          <a:xfrm>
            <a:off x="160336" y="4456112"/>
            <a:ext cx="30448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territorio libero;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153986" y="4802187"/>
            <a:ext cx="30448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individuo di sesso opposto;</a:t>
            </a:r>
          </a:p>
        </p:txBody>
      </p:sp>
      <p:grpSp>
        <p:nvGrpSpPr>
          <p:cNvPr id="612" name="Shape 612"/>
          <p:cNvGrpSpPr/>
          <p:nvPr/>
        </p:nvGrpSpPr>
        <p:grpSpPr>
          <a:xfrm>
            <a:off x="3833372" y="517836"/>
            <a:ext cx="2395977" cy="1732927"/>
            <a:chOff x="0" y="0"/>
            <a:chExt cx="2147483647" cy="2147483647"/>
          </a:xfrm>
        </p:grpSpPr>
        <p:sp>
          <p:nvSpPr>
            <p:cNvPr id="613" name="Shape 613"/>
            <p:cNvSpPr/>
            <p:nvPr/>
          </p:nvSpPr>
          <p:spPr>
            <a:xfrm rot="-6240000">
              <a:off x="330496198" y="420610010"/>
              <a:ext cx="226234497" cy="1186260828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F99CC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4" name="Shape 614"/>
            <p:cNvPicPr preferRelativeResize="0"/>
            <p:nvPr/>
          </p:nvPicPr>
          <p:blipFill/>
          <p:spPr>
            <a:xfrm flipH="1" rot="-720000">
              <a:off x="273582595" y="235686420"/>
              <a:ext cx="1767186813" cy="16761108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615" name="Shape 615"/>
          <p:cNvSpPr txBox="1"/>
          <p:nvPr/>
        </p:nvSpPr>
        <p:spPr>
          <a:xfrm>
            <a:off x="4781550" y="1071562"/>
            <a:ext cx="868362" cy="998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6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5724525" y="5589587"/>
            <a:ext cx="2130424" cy="3714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 subordinato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5443537" y="3362325"/>
            <a:ext cx="2570162" cy="3714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nuova coppia alpha</a:t>
            </a:r>
          </a:p>
        </p:txBody>
      </p:sp>
      <p:grpSp>
        <p:nvGrpSpPr>
          <p:cNvPr id="618" name="Shape 618"/>
          <p:cNvGrpSpPr/>
          <p:nvPr/>
        </p:nvGrpSpPr>
        <p:grpSpPr>
          <a:xfrm>
            <a:off x="2819223" y="4396468"/>
            <a:ext cx="2472176" cy="1501517"/>
            <a:chOff x="0" y="0"/>
            <a:chExt cx="2147483647" cy="2147483647"/>
          </a:xfrm>
        </p:grpSpPr>
        <p:sp>
          <p:nvSpPr>
            <p:cNvPr id="619" name="Shape 619"/>
            <p:cNvSpPr/>
            <p:nvPr/>
          </p:nvSpPr>
          <p:spPr>
            <a:xfrm rot="4140000">
              <a:off x="1360535918" y="458794100"/>
              <a:ext cx="228913966" cy="2227317370"/>
            </a:xfrm>
            <a:prstGeom prst="curvedLeftArrow">
              <a:avLst>
                <a:gd fmla="val 25000" name="adj1"/>
                <a:gd fmla="val 50000" name="adj2"/>
                <a:gd fmla="val 25000" name="adj3"/>
              </a:avLst>
            </a:prstGeom>
            <a:solidFill>
              <a:srgbClr val="FF99CC"/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0" name="Shape 620"/>
            <p:cNvPicPr preferRelativeResize="0"/>
            <p:nvPr/>
          </p:nvPicPr>
          <p:blipFill/>
          <p:spPr>
            <a:xfrm rot="300000">
              <a:off x="42901670" y="92113944"/>
              <a:ext cx="1329355833" cy="17164654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621" name="Shape 621"/>
          <p:cNvSpPr txBox="1"/>
          <p:nvPr/>
        </p:nvSpPr>
        <p:spPr>
          <a:xfrm>
            <a:off x="415925" y="5176837"/>
            <a:ext cx="2570162" cy="3714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Nuovo branco!!!</a:t>
            </a:r>
          </a:p>
        </p:txBody>
      </p:sp>
      <p:grpSp>
        <p:nvGrpSpPr>
          <p:cNvPr id="622" name="Shape 622"/>
          <p:cNvGrpSpPr/>
          <p:nvPr/>
        </p:nvGrpSpPr>
        <p:grpSpPr>
          <a:xfrm>
            <a:off x="5651500" y="765175"/>
            <a:ext cx="3771899" cy="2270124"/>
            <a:chOff x="5715000" y="757237"/>
            <a:chExt cx="3771899" cy="2270124"/>
          </a:xfrm>
        </p:grpSpPr>
        <p:pic>
          <p:nvPicPr>
            <p:cNvPr id="623" name="Shape 6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15000" y="757237"/>
              <a:ext cx="3355974" cy="2254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4" name="Shape 624"/>
            <p:cNvSpPr txBox="1"/>
            <p:nvPr/>
          </p:nvSpPr>
          <p:spPr>
            <a:xfrm>
              <a:off x="6550025" y="2811461"/>
              <a:ext cx="2936874" cy="2158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Parco Naturale Alta Valle Pasio Tanaro (CN), 2010</a:t>
              </a:r>
            </a:p>
          </p:txBody>
        </p:sp>
      </p:grpSp>
      <p:sp>
        <p:nvSpPr>
          <p:cNvPr id="625" name="Shape 625"/>
          <p:cNvSpPr txBox="1"/>
          <p:nvPr/>
        </p:nvSpPr>
        <p:spPr>
          <a:xfrm>
            <a:off x="0" y="0"/>
            <a:ext cx="91440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Dispersione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Shape 630"/>
          <p:cNvPicPr preferRelativeResize="0"/>
          <p:nvPr/>
        </p:nvPicPr>
        <p:blipFill/>
        <p:spPr>
          <a:xfrm>
            <a:off x="900112" y="620712"/>
            <a:ext cx="7804150" cy="46085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31" name="Shape 631"/>
          <p:cNvPicPr preferRelativeResize="0"/>
          <p:nvPr/>
        </p:nvPicPr>
        <p:blipFill/>
        <p:spPr>
          <a:xfrm>
            <a:off x="26986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32" name="Shape 632"/>
          <p:cNvSpPr txBox="1"/>
          <p:nvPr/>
        </p:nvSpPr>
        <p:spPr>
          <a:xfrm>
            <a:off x="0" y="0"/>
            <a:ext cx="91440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Dispersione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1692275" y="5300662"/>
            <a:ext cx="66595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distanza di dispersione sulle Alpi varia da 10 fino a 1000 Km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Solo il 15% dei soggetti che intraprendono dispersione sopravvivono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/>
        <p:spPr>
          <a:xfrm>
            <a:off x="250825" y="1052512"/>
            <a:ext cx="5562600" cy="33115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4500562" y="2420936"/>
            <a:ext cx="4392611" cy="3308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Classe: Mammiferi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Ordine: Carnivori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Famiglia: Canidi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Genere: </a:t>
            </a:r>
            <a:r>
              <a:rPr b="1" i="1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Specie: </a:t>
            </a:r>
            <a:r>
              <a:rPr b="1" i="1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</a:t>
            </a: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(L., 1758)</a:t>
            </a:r>
          </a:p>
          <a:p>
            <a:pPr indent="-457200" lvl="0" marL="457200" marR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Sottospecie: </a:t>
            </a:r>
            <a:r>
              <a:rPr b="1" i="1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 italicus </a:t>
            </a:r>
            <a:r>
              <a:rPr b="1" i="0" lang="en-US" sz="2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(Altobello, 1921) 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85800" y="96836"/>
            <a:ext cx="777240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lupo: </a:t>
            </a:r>
            <a:r>
              <a:rPr b="1" i="1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</a:p>
        </p:txBody>
      </p:sp>
      <p:sp>
        <p:nvSpPr>
          <p:cNvPr id="98" name="Shape 98"/>
          <p:cNvSpPr/>
          <p:nvPr/>
        </p:nvSpPr>
        <p:spPr>
          <a:xfrm>
            <a:off x="395287" y="4149725"/>
            <a:ext cx="3889375" cy="1655761"/>
          </a:xfrm>
          <a:prstGeom prst="wedgeRoundRectCallout">
            <a:avLst>
              <a:gd fmla="val 25281" name="adj1"/>
              <a:gd fmla="val 7257" name="adj2"/>
              <a:gd fmla="val 0" name="adj3"/>
            </a:avLst>
          </a:prstGeom>
          <a:solidFill>
            <a:srgbClr val="D9D9D9"/>
          </a:solidFill>
          <a:ln cap="flat" cmpd="sng" w="25400">
            <a:solidFill>
              <a:srgbClr val="BFBFB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ALTRE 13 (15?) SOTTOSPECIE: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 in nord America; 8 in Eurasia (differenti caratteristiche  fenotipiche, genetiche, comportamentali)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Shape 63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639" name="Shape 639"/>
          <p:cNvGrpSpPr/>
          <p:nvPr/>
        </p:nvGrpSpPr>
        <p:grpSpPr>
          <a:xfrm>
            <a:off x="0" y="3644899"/>
            <a:ext cx="4125911" cy="2466974"/>
            <a:chOff x="0" y="4391024"/>
            <a:chExt cx="4125911" cy="2466974"/>
          </a:xfrm>
        </p:grpSpPr>
        <p:pic>
          <p:nvPicPr>
            <p:cNvPr id="640" name="Shape 640"/>
            <p:cNvPicPr preferRelativeResize="0"/>
            <p:nvPr/>
          </p:nvPicPr>
          <p:blipFill rotWithShape="1">
            <a:blip r:embed="rId3">
              <a:alphaModFix/>
            </a:blip>
            <a:srcRect b="60414" l="19328" r="54322" t="8132"/>
            <a:stretch/>
          </p:blipFill>
          <p:spPr>
            <a:xfrm rot="-5400000">
              <a:off x="829467" y="3561555"/>
              <a:ext cx="2466974" cy="41259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1" name="Shape 641"/>
            <p:cNvSpPr txBox="1"/>
            <p:nvPr/>
          </p:nvSpPr>
          <p:spPr>
            <a:xfrm>
              <a:off x="1393825" y="6643686"/>
              <a:ext cx="2708275" cy="21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Foto: F. Marucco</a:t>
              </a:r>
            </a:p>
          </p:txBody>
        </p:sp>
      </p:grpSp>
      <p:grpSp>
        <p:nvGrpSpPr>
          <p:cNvPr id="642" name="Shape 642"/>
          <p:cNvGrpSpPr/>
          <p:nvPr/>
        </p:nvGrpSpPr>
        <p:grpSpPr>
          <a:xfrm>
            <a:off x="5076825" y="3213099"/>
            <a:ext cx="3994149" cy="3114675"/>
            <a:chOff x="5149850" y="3743324"/>
            <a:chExt cx="3994149" cy="3114675"/>
          </a:xfrm>
        </p:grpSpPr>
        <p:pic>
          <p:nvPicPr>
            <p:cNvPr id="643" name="Shape 643"/>
            <p:cNvPicPr preferRelativeResize="0"/>
            <p:nvPr/>
          </p:nvPicPr>
          <p:blipFill rotWithShape="1">
            <a:blip r:embed="rId3">
              <a:alphaModFix/>
            </a:blip>
            <a:srcRect b="19605" l="18515" r="48218" t="49981"/>
            <a:stretch/>
          </p:blipFill>
          <p:spPr>
            <a:xfrm rot="-5400000">
              <a:off x="5591968" y="3305968"/>
              <a:ext cx="3114675" cy="39893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4" name="Shape 644"/>
            <p:cNvSpPr txBox="1"/>
            <p:nvPr/>
          </p:nvSpPr>
          <p:spPr>
            <a:xfrm>
              <a:off x="5149850" y="6643686"/>
              <a:ext cx="2708275" cy="214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Foto: F. Marucco</a:t>
              </a:r>
            </a:p>
          </p:txBody>
        </p:sp>
      </p:grpSp>
      <p:grpSp>
        <p:nvGrpSpPr>
          <p:cNvPr id="645" name="Shape 645"/>
          <p:cNvGrpSpPr/>
          <p:nvPr/>
        </p:nvGrpSpPr>
        <p:grpSpPr>
          <a:xfrm>
            <a:off x="0" y="692149"/>
            <a:ext cx="3381375" cy="2446337"/>
            <a:chOff x="187325" y="2081211"/>
            <a:chExt cx="2708275" cy="1914525"/>
          </a:xfrm>
        </p:grpSpPr>
        <p:pic>
          <p:nvPicPr>
            <p:cNvPr id="646" name="Shape 646"/>
            <p:cNvPicPr preferRelativeResize="0"/>
            <p:nvPr/>
          </p:nvPicPr>
          <p:blipFill/>
          <p:spPr>
            <a:xfrm>
              <a:off x="252412" y="2081211"/>
              <a:ext cx="2601912" cy="1914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47" name="Shape 647"/>
            <p:cNvSpPr txBox="1"/>
            <p:nvPr/>
          </p:nvSpPr>
          <p:spPr>
            <a:xfrm rot="-1740000">
              <a:off x="304800" y="2493962"/>
              <a:ext cx="1538287" cy="336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Calibri"/>
                <a:buNone/>
              </a:pPr>
              <a:r>
                <a:rPr b="1" i="0" lang="en-US" sz="2200" u="none">
                  <a:solidFill>
                    <a:srgbClr val="FF3300"/>
                  </a:solidFill>
                  <a:latin typeface="Calibri"/>
                  <a:ea typeface="Calibri"/>
                  <a:cs typeface="Calibri"/>
                  <a:sym typeface="Calibri"/>
                </a:rPr>
                <a:t>investimento</a:t>
              </a:r>
            </a:p>
          </p:txBody>
        </p:sp>
        <p:sp>
          <p:nvSpPr>
            <p:cNvPr id="648" name="Shape 648"/>
            <p:cNvSpPr txBox="1"/>
            <p:nvPr/>
          </p:nvSpPr>
          <p:spPr>
            <a:xfrm>
              <a:off x="187325" y="3789362"/>
              <a:ext cx="2708275" cy="1682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Foto: E. Avanzinelli</a:t>
              </a:r>
            </a:p>
          </p:txBody>
        </p:sp>
      </p:grpSp>
      <p:grpSp>
        <p:nvGrpSpPr>
          <p:cNvPr id="649" name="Shape 649"/>
          <p:cNvGrpSpPr/>
          <p:nvPr/>
        </p:nvGrpSpPr>
        <p:grpSpPr>
          <a:xfrm>
            <a:off x="5435599" y="765174"/>
            <a:ext cx="3457575" cy="2397124"/>
            <a:chOff x="6435725" y="960437"/>
            <a:chExt cx="2708275" cy="1965324"/>
          </a:xfrm>
        </p:grpSpPr>
        <p:pic>
          <p:nvPicPr>
            <p:cNvPr id="650" name="Shape 650"/>
            <p:cNvPicPr preferRelativeResize="0"/>
            <p:nvPr/>
          </p:nvPicPr>
          <p:blipFill/>
          <p:spPr>
            <a:xfrm>
              <a:off x="6465887" y="960437"/>
              <a:ext cx="2678112" cy="19653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651" name="Shape 651"/>
            <p:cNvSpPr txBox="1"/>
            <p:nvPr/>
          </p:nvSpPr>
          <p:spPr>
            <a:xfrm>
              <a:off x="6435725" y="2690811"/>
              <a:ext cx="2708275" cy="1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Foto: E. Desderi</a:t>
              </a:r>
            </a:p>
          </p:txBody>
        </p:sp>
        <p:sp>
          <p:nvSpPr>
            <p:cNvPr id="652" name="Shape 652"/>
            <p:cNvSpPr txBox="1"/>
            <p:nvPr/>
          </p:nvSpPr>
          <p:spPr>
            <a:xfrm>
              <a:off x="6954836" y="1812925"/>
              <a:ext cx="1912936" cy="3540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ct val="25000"/>
                <a:buFont typeface="Calibri"/>
                <a:buNone/>
              </a:pPr>
              <a:r>
                <a:rPr b="1" i="0" lang="en-US" sz="2200" u="none">
                  <a:solidFill>
                    <a:srgbClr val="FF3300"/>
                  </a:solidFill>
                  <a:latin typeface="Calibri"/>
                  <a:ea typeface="Calibri"/>
                  <a:cs typeface="Calibri"/>
                  <a:sym typeface="Calibri"/>
                </a:rPr>
                <a:t>bracconaggio</a:t>
              </a:r>
            </a:p>
          </p:txBody>
        </p:sp>
      </p:grpSp>
      <p:sp>
        <p:nvSpPr>
          <p:cNvPr id="653" name="Shape 653"/>
          <p:cNvSpPr txBox="1"/>
          <p:nvPr/>
        </p:nvSpPr>
        <p:spPr>
          <a:xfrm>
            <a:off x="5795962" y="6021387"/>
            <a:ext cx="2185986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avvelenamento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x="247650" y="3789362"/>
            <a:ext cx="3013074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mortalità naturale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2916236" y="1614487"/>
            <a:ext cx="3013074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mortalità 77%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1° anno di vita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0" y="0"/>
            <a:ext cx="91440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Dispersione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Shape 661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62" name="Shape 662"/>
          <p:cNvSpPr txBox="1"/>
          <p:nvPr/>
        </p:nvSpPr>
        <p:spPr>
          <a:xfrm>
            <a:off x="0" y="0"/>
            <a:ext cx="9144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Mortalità</a:t>
            </a:r>
          </a:p>
        </p:txBody>
      </p:sp>
      <p:sp>
        <p:nvSpPr>
          <p:cNvPr id="663" name="Shape 663"/>
          <p:cNvSpPr txBox="1"/>
          <p:nvPr/>
        </p:nvSpPr>
        <p:spPr>
          <a:xfrm>
            <a:off x="323850" y="404812"/>
            <a:ext cx="8229600" cy="561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BRACCONAGGIO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2011-12 in Piemonte 13 lupi morti: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bracconaggio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(n=8)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laccio n=2, avvelenamento n=4, arma da fuoco=2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investimento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(n=3)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aggressione da lupo </a:t>
            </a: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(n=1)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7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INCIDENTI STRADALI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Piemonte (in 12 anni), Solo Valsusa (Branchi n=3) in Piemonte 17 lupi investiti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CAUSE NATURALI 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Ex: Piemonte (in 12 anni):</a:t>
            </a: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 n=1, valanga n=1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COMPETIZIONE TERRITORIALE</a:t>
            </a: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1" lang="en-US" sz="1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1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4" name="Shape 664"/>
          <p:cNvPicPr preferRelativeResize="0"/>
          <p:nvPr/>
        </p:nvPicPr>
        <p:blipFill/>
        <p:spPr>
          <a:xfrm>
            <a:off x="5402262" y="3357562"/>
            <a:ext cx="3741737" cy="24558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65" name="Shape 665"/>
          <p:cNvPicPr preferRelativeResize="0"/>
          <p:nvPr/>
        </p:nvPicPr>
        <p:blipFill/>
        <p:spPr>
          <a:xfrm>
            <a:off x="6151562" y="854075"/>
            <a:ext cx="2998786" cy="20050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666" name="Shape 666"/>
          <p:cNvGrpSpPr/>
          <p:nvPr/>
        </p:nvGrpSpPr>
        <p:grpSpPr>
          <a:xfrm>
            <a:off x="4565904" y="933450"/>
            <a:ext cx="2095245" cy="1731962"/>
            <a:chOff x="0" y="0"/>
            <a:chExt cx="2147483647" cy="2147483647"/>
          </a:xfrm>
        </p:grpSpPr>
        <p:sp>
          <p:nvSpPr>
            <p:cNvPr id="667" name="Shape 667"/>
            <p:cNvSpPr/>
            <p:nvPr/>
          </p:nvSpPr>
          <p:spPr>
            <a:xfrm>
              <a:off x="6247758" y="0"/>
              <a:ext cx="2141235888" cy="2147483647"/>
            </a:xfrm>
            <a:prstGeom prst="rightArrowCallout">
              <a:avLst>
                <a:gd fmla="val 15296" name="adj1"/>
                <a:gd fmla="val 8022" name="adj2"/>
                <a:gd fmla="val 19546" name="adj3"/>
                <a:gd fmla="val 8022" name="adj4"/>
              </a:avLst>
            </a:prstGeom>
            <a:solidFill>
              <a:srgbClr val="7F7F7F">
                <a:alpha val="49803"/>
              </a:srgbClr>
            </a:solidFill>
            <a:ln cap="flat" cmpd="sng" w="9525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8" name="Shape 668"/>
            <p:cNvPicPr preferRelativeResize="0"/>
            <p:nvPr/>
          </p:nvPicPr>
          <p:blipFill/>
          <p:spPr>
            <a:xfrm>
              <a:off x="0" y="97315814"/>
              <a:ext cx="1518259713" cy="19349783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Shape 673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74" name="Shape 674"/>
          <p:cNvPicPr preferRelativeResize="0"/>
          <p:nvPr/>
        </p:nvPicPr>
        <p:blipFill/>
        <p:spPr>
          <a:xfrm>
            <a:off x="0" y="2557461"/>
            <a:ext cx="4691061" cy="3248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75" name="Shape 675"/>
          <p:cNvPicPr preferRelativeResize="0"/>
          <p:nvPr/>
        </p:nvPicPr>
        <p:blipFill/>
        <p:spPr>
          <a:xfrm>
            <a:off x="6372225" y="2636836"/>
            <a:ext cx="2387600" cy="305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76" name="Shape 676"/>
          <p:cNvPicPr preferRelativeResize="0"/>
          <p:nvPr/>
        </p:nvPicPr>
        <p:blipFill/>
        <p:spPr>
          <a:xfrm>
            <a:off x="0" y="0"/>
            <a:ext cx="9048749" cy="2524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Shape 681"/>
          <p:cNvPicPr preferRelativeResize="0"/>
          <p:nvPr/>
        </p:nvPicPr>
        <p:blipFill/>
        <p:spPr>
          <a:xfrm>
            <a:off x="2336800" y="-836612"/>
            <a:ext cx="44672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82" name="Shape 682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83" name="Shape 683"/>
          <p:cNvSpPr txBox="1"/>
          <p:nvPr/>
        </p:nvSpPr>
        <p:spPr>
          <a:xfrm rot="-5400000">
            <a:off x="4512467" y="3632992"/>
            <a:ext cx="4284661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 Carlo </a:t>
            </a: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Frapporti</a:t>
            </a: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Archivio Servizio Foreste e fauna PAT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Shape 68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89" name="Shape 689"/>
          <p:cNvPicPr preferRelativeResize="0"/>
          <p:nvPr/>
        </p:nvPicPr>
        <p:blipFill/>
        <p:spPr>
          <a:xfrm>
            <a:off x="1331912" y="0"/>
            <a:ext cx="6931024" cy="55451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/>
        </p:nvSpPr>
        <p:spPr>
          <a:xfrm>
            <a:off x="2195511" y="7937"/>
            <a:ext cx="47244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comunicano?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34925" y="3740150"/>
            <a:ext cx="1978025" cy="7683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Mimica facciale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x="2411411" y="2349500"/>
            <a:ext cx="2301874" cy="430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Posture del corpo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6875461" y="3802062"/>
            <a:ext cx="2233612" cy="7699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Marcature odorose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x="4859337" y="1989136"/>
            <a:ext cx="2062162" cy="43021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Vocalizzazioni</a:t>
            </a:r>
          </a:p>
        </p:txBody>
      </p:sp>
      <p:pic>
        <p:nvPicPr>
          <p:cNvPr id="699" name="Shape 699"/>
          <p:cNvPicPr preferRelativeResize="0"/>
          <p:nvPr/>
        </p:nvPicPr>
        <p:blipFill/>
        <p:spPr>
          <a:xfrm>
            <a:off x="136525" y="765175"/>
            <a:ext cx="1914525" cy="28797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00" name="Shape 700"/>
          <p:cNvPicPr preferRelativeResize="0"/>
          <p:nvPr/>
        </p:nvPicPr>
        <p:blipFill/>
        <p:spPr>
          <a:xfrm>
            <a:off x="2268536" y="2852736"/>
            <a:ext cx="2543174" cy="20192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01" name="Shape 701"/>
          <p:cNvPicPr preferRelativeResize="0"/>
          <p:nvPr/>
        </p:nvPicPr>
        <p:blipFill/>
        <p:spPr>
          <a:xfrm>
            <a:off x="6948486" y="692150"/>
            <a:ext cx="2068512" cy="30384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02" name="Shape 702"/>
          <p:cNvPicPr preferRelativeResize="0"/>
          <p:nvPr/>
        </p:nvPicPr>
        <p:blipFill/>
        <p:spPr>
          <a:xfrm>
            <a:off x="-7937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03" name="Shape 703"/>
          <p:cNvPicPr preferRelativeResize="0"/>
          <p:nvPr/>
        </p:nvPicPr>
        <p:blipFill/>
        <p:spPr>
          <a:xfrm>
            <a:off x="5076825" y="2636836"/>
            <a:ext cx="1641475" cy="25209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/>
        </p:nvSpPr>
        <p:spPr>
          <a:xfrm>
            <a:off x="2051050" y="7937"/>
            <a:ext cx="48767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vocalizzazioni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395287" y="4757737"/>
            <a:ext cx="4319587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Ululato tra individui estranei</a:t>
            </a:r>
          </a:p>
        </p:txBody>
      </p:sp>
      <p:grpSp>
        <p:nvGrpSpPr>
          <p:cNvPr id="710" name="Shape 710"/>
          <p:cNvGrpSpPr/>
          <p:nvPr/>
        </p:nvGrpSpPr>
        <p:grpSpPr>
          <a:xfrm>
            <a:off x="4932362" y="4013200"/>
            <a:ext cx="4103687" cy="1647824"/>
            <a:chOff x="0" y="0"/>
            <a:chExt cx="2147483646" cy="2147483647"/>
          </a:xfrm>
        </p:grpSpPr>
        <p:sp>
          <p:nvSpPr>
            <p:cNvPr id="711" name="Shape 711"/>
            <p:cNvSpPr txBox="1"/>
            <p:nvPr/>
          </p:nvSpPr>
          <p:spPr>
            <a:xfrm>
              <a:off x="0" y="0"/>
              <a:ext cx="2147483646" cy="56066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2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Funzione di evitamento:</a:t>
              </a:r>
            </a:p>
          </p:txBody>
        </p:sp>
        <p:sp>
          <p:nvSpPr>
            <p:cNvPr id="712" name="Shape 712"/>
            <p:cNvSpPr txBox="1"/>
            <p:nvPr/>
          </p:nvSpPr>
          <p:spPr>
            <a:xfrm>
              <a:off x="257531768" y="844097051"/>
              <a:ext cx="1329197011" cy="56066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1" i="1" lang="en-US" sz="2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Difesa dei piccoli</a:t>
              </a:r>
            </a:p>
          </p:txBody>
        </p:sp>
        <p:sp>
          <p:nvSpPr>
            <p:cNvPr id="713" name="Shape 713"/>
            <p:cNvSpPr txBox="1"/>
            <p:nvPr/>
          </p:nvSpPr>
          <p:spPr>
            <a:xfrm>
              <a:off x="376328503" y="1586821703"/>
              <a:ext cx="1596697835" cy="5606619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1" i="1" lang="en-US" sz="2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Difesa carcassa fresca</a:t>
              </a:r>
            </a:p>
          </p:txBody>
        </p:sp>
      </p:grpSp>
      <p:sp>
        <p:nvSpPr>
          <p:cNvPr id="714" name="Shape 714"/>
          <p:cNvSpPr txBox="1"/>
          <p:nvPr/>
        </p:nvSpPr>
        <p:spPr>
          <a:xfrm>
            <a:off x="323850" y="1773236"/>
            <a:ext cx="4343400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Ululato tra gli individui del branco</a:t>
            </a:r>
          </a:p>
        </p:txBody>
      </p:sp>
      <p:grpSp>
        <p:nvGrpSpPr>
          <p:cNvPr id="715" name="Shape 715"/>
          <p:cNvGrpSpPr/>
          <p:nvPr/>
        </p:nvGrpSpPr>
        <p:grpSpPr>
          <a:xfrm>
            <a:off x="4860925" y="719137"/>
            <a:ext cx="4103687" cy="2757487"/>
            <a:chOff x="4860925" y="719137"/>
            <a:chExt cx="4103687" cy="2757487"/>
          </a:xfrm>
        </p:grpSpPr>
        <p:sp>
          <p:nvSpPr>
            <p:cNvPr id="716" name="Shape 716"/>
            <p:cNvSpPr txBox="1"/>
            <p:nvPr/>
          </p:nvSpPr>
          <p:spPr>
            <a:xfrm>
              <a:off x="5218112" y="1484312"/>
              <a:ext cx="3384550" cy="769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1" i="1" lang="en-US" sz="2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Coordinamento  attività  (es. caccia) del branco </a:t>
              </a:r>
            </a:p>
          </p:txBody>
        </p:sp>
        <p:sp>
          <p:nvSpPr>
            <p:cNvPr id="717" name="Shape 717"/>
            <p:cNvSpPr txBox="1"/>
            <p:nvPr/>
          </p:nvSpPr>
          <p:spPr>
            <a:xfrm>
              <a:off x="5580062" y="2368550"/>
              <a:ext cx="3384550" cy="1108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b="1" i="1" lang="en-US" sz="2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Espressione di alta eccitazione per rafforzare i legami sociali</a:t>
              </a:r>
            </a:p>
          </p:txBody>
        </p:sp>
        <p:sp>
          <p:nvSpPr>
            <p:cNvPr id="718" name="Shape 718"/>
            <p:cNvSpPr txBox="1"/>
            <p:nvPr/>
          </p:nvSpPr>
          <p:spPr>
            <a:xfrm>
              <a:off x="4860925" y="719137"/>
              <a:ext cx="4103687" cy="430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1" i="0" lang="en-US" sz="22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Funzione di coesione:</a:t>
              </a:r>
            </a:p>
          </p:txBody>
        </p:sp>
      </p:grpSp>
      <p:pic>
        <p:nvPicPr>
          <p:cNvPr id="719" name="Shape 719"/>
          <p:cNvPicPr preferRelativeResize="0"/>
          <p:nvPr/>
        </p:nvPicPr>
        <p:blipFill/>
        <p:spPr>
          <a:xfrm>
            <a:off x="900112" y="2565400"/>
            <a:ext cx="2879724" cy="1741486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720" name="Shape 720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Shape 725"/>
          <p:cNvSpPr txBox="1"/>
          <p:nvPr/>
        </p:nvSpPr>
        <p:spPr>
          <a:xfrm>
            <a:off x="1619250" y="7937"/>
            <a:ext cx="5943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Mimica facciale</a:t>
            </a:r>
          </a:p>
        </p:txBody>
      </p:sp>
      <p:sp>
        <p:nvSpPr>
          <p:cNvPr id="726" name="Shape 726"/>
          <p:cNvSpPr txBox="1"/>
          <p:nvPr/>
        </p:nvSpPr>
        <p:spPr>
          <a:xfrm>
            <a:off x="6443662" y="6538912"/>
            <a:ext cx="2700336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hadows Into Light"/>
              <a:buNone/>
            </a:pPr>
            <a:r>
              <a:rPr b="1" i="1" lang="en-US" sz="1200" u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Fonte: Boscagli, 1985</a:t>
            </a:r>
          </a:p>
        </p:txBody>
      </p:sp>
      <p:pic>
        <p:nvPicPr>
          <p:cNvPr id="727" name="Shape 727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28" name="Shape 728"/>
          <p:cNvPicPr preferRelativeResize="0"/>
          <p:nvPr/>
        </p:nvPicPr>
        <p:blipFill/>
        <p:spPr>
          <a:xfrm>
            <a:off x="34925" y="1060450"/>
            <a:ext cx="9109075" cy="579755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729" name="Shape 729"/>
          <p:cNvPicPr preferRelativeResize="0"/>
          <p:nvPr/>
        </p:nvPicPr>
        <p:blipFill/>
        <p:spPr>
          <a:xfrm>
            <a:off x="250825" y="260350"/>
            <a:ext cx="2514599" cy="352742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/>
          <p:nvPr/>
        </p:nvSpPr>
        <p:spPr>
          <a:xfrm>
            <a:off x="1619250" y="7937"/>
            <a:ext cx="594359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Postura del corpo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6443662" y="6538912"/>
            <a:ext cx="2700336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Shadows Into Light"/>
              <a:buNone/>
            </a:pPr>
            <a:r>
              <a:rPr b="1" i="1" lang="en-US" sz="1200" u="non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Fonte: Boscagli, 1985</a:t>
            </a:r>
          </a:p>
        </p:txBody>
      </p:sp>
      <p:pic>
        <p:nvPicPr>
          <p:cNvPr id="736" name="Shape 736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37" name="Shape 737"/>
          <p:cNvPicPr preferRelativeResize="0"/>
          <p:nvPr/>
        </p:nvPicPr>
        <p:blipFill/>
        <p:spPr>
          <a:xfrm>
            <a:off x="0" y="1060450"/>
            <a:ext cx="9144000" cy="582453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738" name="Shape 7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529012" cy="265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Shape 743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44" name="Shape 744"/>
          <p:cNvPicPr preferRelativeResize="0"/>
          <p:nvPr/>
        </p:nvPicPr>
        <p:blipFill/>
        <p:spPr>
          <a:xfrm>
            <a:off x="0" y="863600"/>
            <a:ext cx="4429124" cy="54451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45" name="Shape 745"/>
          <p:cNvSpPr txBox="1"/>
          <p:nvPr/>
        </p:nvSpPr>
        <p:spPr>
          <a:xfrm>
            <a:off x="649287" y="5805487"/>
            <a:ext cx="2879724" cy="366711"/>
          </a:xfrm>
          <a:prstGeom prst="rect">
            <a:avLst/>
          </a:prstGeom>
          <a:solidFill>
            <a:schemeClr val="dk1">
              <a:alpha val="5960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urina (RLU)</a:t>
            </a:r>
          </a:p>
        </p:txBody>
      </p:sp>
      <p:sp>
        <p:nvSpPr>
          <p:cNvPr id="746" name="Shape 746"/>
          <p:cNvSpPr txBox="1"/>
          <p:nvPr/>
        </p:nvSpPr>
        <p:spPr>
          <a:xfrm>
            <a:off x="1008062" y="7937"/>
            <a:ext cx="709295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Marcatura odorosa</a:t>
            </a:r>
          </a:p>
        </p:txBody>
      </p:sp>
      <p:sp>
        <p:nvSpPr>
          <p:cNvPr id="747" name="Shape 747"/>
          <p:cNvSpPr txBox="1"/>
          <p:nvPr/>
        </p:nvSpPr>
        <p:spPr>
          <a:xfrm>
            <a:off x="34925" y="836612"/>
            <a:ext cx="4249737" cy="251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è una forma di comunicazione olfattiva, in cui il lupo lascia il suo odore in una posizione strategica, ben visibile, in modo che altri lupi possano in seguito ispezionarla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(Mech, 1970)</a:t>
            </a:r>
          </a:p>
        </p:txBody>
      </p:sp>
      <p:sp>
        <p:nvSpPr>
          <p:cNvPr id="748" name="Shape 748"/>
          <p:cNvSpPr txBox="1"/>
          <p:nvPr/>
        </p:nvSpPr>
        <p:spPr>
          <a:xfrm>
            <a:off x="7740650" y="6538912"/>
            <a:ext cx="1439862" cy="2746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1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Foto: A. Gazzola</a:t>
            </a:r>
          </a:p>
        </p:txBody>
      </p:sp>
      <p:grpSp>
        <p:nvGrpSpPr>
          <p:cNvPr id="749" name="Shape 749"/>
          <p:cNvGrpSpPr/>
          <p:nvPr/>
        </p:nvGrpSpPr>
        <p:grpSpPr>
          <a:xfrm>
            <a:off x="4395787" y="836611"/>
            <a:ext cx="4748211" cy="5400675"/>
            <a:chOff x="0" y="0"/>
            <a:chExt cx="2147483647" cy="2147483647"/>
          </a:xfrm>
        </p:grpSpPr>
        <p:pic>
          <p:nvPicPr>
            <p:cNvPr id="750" name="Shape 750"/>
            <p:cNvPicPr preferRelativeResize="0"/>
            <p:nvPr/>
          </p:nvPicPr>
          <p:blipFill/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51" name="Shape 751"/>
            <p:cNvSpPr txBox="1"/>
            <p:nvPr/>
          </p:nvSpPr>
          <p:spPr>
            <a:xfrm>
              <a:off x="405574962" y="1947046265"/>
              <a:ext cx="1345256166" cy="146864476"/>
            </a:xfrm>
            <a:prstGeom prst="rect">
              <a:avLst/>
            </a:prstGeom>
            <a:solidFill>
              <a:schemeClr val="dk1">
                <a:alpha val="61568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b="0" i="0" lang="en-US" sz="18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raspata</a:t>
              </a:r>
            </a:p>
          </p:txBody>
        </p:sp>
      </p:grpSp>
      <p:grpSp>
        <p:nvGrpSpPr>
          <p:cNvPr id="752" name="Shape 752"/>
          <p:cNvGrpSpPr/>
          <p:nvPr/>
        </p:nvGrpSpPr>
        <p:grpSpPr>
          <a:xfrm>
            <a:off x="0" y="765174"/>
            <a:ext cx="4403724" cy="5256211"/>
            <a:chOff x="0" y="0"/>
            <a:chExt cx="2147483647" cy="2147483647"/>
          </a:xfrm>
        </p:grpSpPr>
        <p:pic>
          <p:nvPicPr>
            <p:cNvPr id="753" name="Shape 753"/>
            <p:cNvPicPr preferRelativeResize="0"/>
            <p:nvPr/>
          </p:nvPicPr>
          <p:blipFill/>
          <p:spPr>
            <a:xfrm>
              <a:off x="0" y="0"/>
              <a:ext cx="2147483647" cy="21474836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754" name="Shape 754"/>
            <p:cNvSpPr txBox="1"/>
            <p:nvPr/>
          </p:nvSpPr>
          <p:spPr>
            <a:xfrm>
              <a:off x="210567943" y="29186596"/>
              <a:ext cx="1896660138" cy="289271565"/>
            </a:xfrm>
            <a:prstGeom prst="rect">
              <a:avLst/>
            </a:prstGeom>
            <a:solidFill>
              <a:schemeClr val="dk1">
                <a:alpha val="59607"/>
              </a:scheme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b="1" i="0" lang="en-US" sz="20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escremento con secrezione della ghiandola anale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/>
        <p:spPr>
          <a:xfrm>
            <a:off x="0" y="2012950"/>
            <a:ext cx="9174161" cy="3668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/>
        <p:spPr>
          <a:xfrm>
            <a:off x="7281861" y="1220787"/>
            <a:ext cx="1477961" cy="984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/>
        <p:spPr>
          <a:xfrm>
            <a:off x="4351337" y="4154487"/>
            <a:ext cx="1093787" cy="781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/>
        <p:spPr>
          <a:xfrm>
            <a:off x="3005136" y="1089025"/>
            <a:ext cx="1076324" cy="754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687387" y="3519487"/>
            <a:ext cx="441324" cy="309561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/>
        <p:spPr>
          <a:xfrm>
            <a:off x="195261" y="3976687"/>
            <a:ext cx="1239836" cy="8270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/>
        <p:spPr>
          <a:xfrm>
            <a:off x="5522912" y="1235075"/>
            <a:ext cx="1268411" cy="874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/>
        <p:spPr>
          <a:xfrm>
            <a:off x="6705600" y="3609975"/>
            <a:ext cx="990599" cy="5381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/>
        <p:spPr>
          <a:xfrm>
            <a:off x="3141661" y="3446462"/>
            <a:ext cx="1143000" cy="7445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/>
        <p:spPr>
          <a:xfrm>
            <a:off x="6078537" y="2914650"/>
            <a:ext cx="766762" cy="5349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/>
        <p:spPr>
          <a:xfrm>
            <a:off x="4184650" y="1779586"/>
            <a:ext cx="1169986" cy="9445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/>
        <p:spPr>
          <a:xfrm>
            <a:off x="1747836" y="3384550"/>
            <a:ext cx="1030286" cy="78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1787" y="1354137"/>
            <a:ext cx="1227136" cy="82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/>
        <p:spPr>
          <a:xfrm>
            <a:off x="0" y="1450975"/>
            <a:ext cx="1479550" cy="10017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/>
        <p:spPr>
          <a:xfrm>
            <a:off x="6054725" y="4333875"/>
            <a:ext cx="1100136" cy="7334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7273925" y="863600"/>
            <a:ext cx="1500187" cy="396874"/>
          </a:xfrm>
          <a:prstGeom prst="rect">
            <a:avLst/>
          </a:prstGeom>
          <a:solidFill>
            <a:schemeClr val="dk1">
              <a:alpha val="19607"/>
            </a:scheme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della tundra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albus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92086" y="4752975"/>
            <a:ext cx="1308100" cy="3270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t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messicano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baileyi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6061075" y="5080000"/>
            <a:ext cx="1076324" cy="4794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t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arabo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(Canis lupus arabs)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2998786" y="769937"/>
            <a:ext cx="1119187" cy="298450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t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artico 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arctos</a:t>
            </a:r>
            <a:r>
              <a:rPr b="0" i="0" lang="en-US" sz="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510212" y="874712"/>
            <a:ext cx="1271587" cy="3270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1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russo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communis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878636" y="2924175"/>
            <a:ext cx="1087437" cy="4794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del Caspio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cubanensis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116261" y="4208462"/>
            <a:ext cx="1266825" cy="468311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lupo appenninico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(Canis lupus italicus) 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4173537" y="4900612"/>
            <a:ext cx="1493836" cy="482599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Sciacallo egiziano 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(Canis lupus?/aureus lupaster), 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4179887" y="1443037"/>
            <a:ext cx="1223961" cy="3270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lupo eurasiatico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lupus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749425" y="4148137"/>
            <a:ext cx="1020762" cy="4794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canadese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lycaon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598612" y="855662"/>
            <a:ext cx="1166811" cy="4794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t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delle Grandi Pianure 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(Canis lupus nubilus )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0" y="979487"/>
            <a:ext cx="1443037" cy="4794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t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della valle del Mackenzie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(Canis lupus occidentalis)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7689850" y="3602037"/>
            <a:ext cx="1277936" cy="479425"/>
          </a:xfrm>
          <a:prstGeom prst="rect">
            <a:avLst/>
          </a:prstGeom>
          <a:solidFill>
            <a:schemeClr val="dk1">
              <a:alpha val="18431"/>
            </a:schemeClr>
          </a:solidFill>
          <a:ln>
            <a:noFill/>
          </a:ln>
        </p:spPr>
        <p:txBody>
          <a:bodyPr anchorCtr="0" anchor="ctr" bIns="10800" lIns="18000" rIns="18000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lupo turco o iraniano (</a:t>
            </a:r>
            <a:r>
              <a:rPr b="0" i="1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pallipes</a:t>
            </a:r>
            <a:r>
              <a:rPr b="0" i="0" lang="en-US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</a:p>
        </p:txBody>
      </p:sp>
      <p:sp>
        <p:nvSpPr>
          <p:cNvPr id="131" name="Shape 131"/>
          <p:cNvSpPr/>
          <p:nvPr/>
        </p:nvSpPr>
        <p:spPr>
          <a:xfrm rot="-2400000">
            <a:off x="4481511" y="3394074"/>
            <a:ext cx="228599" cy="1031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 rot="-4320000">
            <a:off x="4923631" y="3855242"/>
            <a:ext cx="228600" cy="1031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/>
          <p:nvPr/>
        </p:nvSpPr>
        <p:spPr>
          <a:xfrm rot="-8520000">
            <a:off x="6059487" y="4156075"/>
            <a:ext cx="228599" cy="1031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 rot="2880000">
            <a:off x="5147467" y="2775743"/>
            <a:ext cx="228600" cy="1031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 rot="4200000">
            <a:off x="6257131" y="2305842"/>
            <a:ext cx="374650" cy="1063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 rot="6600000">
            <a:off x="7289005" y="2313780"/>
            <a:ext cx="374650" cy="10636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 rot="8940000">
            <a:off x="5700711" y="3228974"/>
            <a:ext cx="307974" cy="95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 rot="-10200000">
            <a:off x="6310311" y="3714750"/>
            <a:ext cx="374650" cy="1063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rot="6660000">
            <a:off x="3478211" y="1909761"/>
            <a:ext cx="307975" cy="95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 rot="6000000">
            <a:off x="1899442" y="2321718"/>
            <a:ext cx="403225" cy="10953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 rot="4260000">
            <a:off x="1081086" y="2379662"/>
            <a:ext cx="307974" cy="9524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 rot="-3780000">
            <a:off x="606424" y="3862387"/>
            <a:ext cx="225425" cy="920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 rot="-6600000">
            <a:off x="2058987" y="3225799"/>
            <a:ext cx="307975" cy="9525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808080"/>
          </a:solidFill>
          <a:ln cap="flat" cmpd="sng" w="952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0" y="6550025"/>
            <a:ext cx="9120186" cy="307974"/>
            <a:chOff x="0" y="0"/>
            <a:chExt cx="2147483646" cy="2147483647"/>
          </a:xfrm>
        </p:grpSpPr>
        <p:pic>
          <p:nvPicPr>
            <p:cNvPr id="145" name="Shape 145"/>
            <p:cNvPicPr preferRelativeResize="0"/>
            <p:nvPr/>
          </p:nvPicPr>
          <p:blipFill/>
          <p:spPr>
            <a:xfrm>
              <a:off x="2069235093" y="0"/>
              <a:ext cx="78248553" cy="2042594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46" name="Shape 146"/>
            <p:cNvSpPr txBox="1"/>
            <p:nvPr/>
          </p:nvSpPr>
          <p:spPr>
            <a:xfrm>
              <a:off x="0" y="641763490"/>
              <a:ext cx="1230042273" cy="1505720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LIFE12 NAT/IT/000807 WOLFALPS</a:t>
              </a:r>
            </a:p>
          </p:txBody>
        </p:sp>
        <p:pic>
          <p:nvPicPr>
            <p:cNvPr id="147" name="Shape 147"/>
            <p:cNvPicPr preferRelativeResize="0"/>
            <p:nvPr/>
          </p:nvPicPr>
          <p:blipFill/>
          <p:spPr>
            <a:xfrm>
              <a:off x="1957465928" y="0"/>
              <a:ext cx="95008646" cy="2042594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pic>
        <p:nvPicPr>
          <p:cNvPr id="148" name="Shape 148"/>
          <p:cNvPicPr preferRelativeResize="0"/>
          <p:nvPr/>
        </p:nvPicPr>
        <p:blipFill/>
        <p:spPr>
          <a:xfrm>
            <a:off x="1763711" y="4941887"/>
            <a:ext cx="1479550" cy="984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2860675" y="5959475"/>
            <a:ext cx="1770061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Cane domestico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Canis lupus familiaris</a:t>
            </a: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1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1993 Wilson &amp; Reeder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68350" y="5778500"/>
            <a:ext cx="425449" cy="585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389062" y="153986"/>
            <a:ext cx="58467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SPECIE 13+1 (+2?) sottospecie NEL MONDO</a:t>
            </a:r>
          </a:p>
        </p:txBody>
      </p:sp>
      <p:pic>
        <p:nvPicPr>
          <p:cNvPr id="152" name="Shape 152"/>
          <p:cNvPicPr preferRelativeResize="0"/>
          <p:nvPr/>
        </p:nvPicPr>
        <p:blipFill/>
        <p:spPr>
          <a:xfrm>
            <a:off x="0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/>
          <p:nvPr/>
        </p:nvSpPr>
        <p:spPr>
          <a:xfrm>
            <a:off x="2051050" y="188911"/>
            <a:ext cx="51133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comunicazione: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sviluppata e complessa</a:t>
            </a:r>
          </a:p>
        </p:txBody>
      </p:sp>
      <p:sp>
        <p:nvSpPr>
          <p:cNvPr id="760" name="Shape 760"/>
          <p:cNvSpPr txBox="1"/>
          <p:nvPr/>
        </p:nvSpPr>
        <p:spPr>
          <a:xfrm>
            <a:off x="0" y="1344612"/>
            <a:ext cx="4567236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corto raggio</a:t>
            </a:r>
          </a:p>
        </p:txBody>
      </p:sp>
      <p:grpSp>
        <p:nvGrpSpPr>
          <p:cNvPr id="761" name="Shape 761"/>
          <p:cNvGrpSpPr/>
          <p:nvPr/>
        </p:nvGrpSpPr>
        <p:grpSpPr>
          <a:xfrm>
            <a:off x="1516062" y="1812925"/>
            <a:ext cx="6029325" cy="3959224"/>
            <a:chOff x="0" y="0"/>
            <a:chExt cx="2147483647" cy="2147483647"/>
          </a:xfrm>
        </p:grpSpPr>
        <p:cxnSp>
          <p:nvCxnSpPr>
            <p:cNvPr id="762" name="Shape 762"/>
            <p:cNvCxnSpPr/>
            <p:nvPr/>
          </p:nvCxnSpPr>
          <p:spPr>
            <a:xfrm flipH="1">
              <a:off x="1072045512" y="0"/>
              <a:ext cx="3957795" cy="2147483647"/>
            </a:xfrm>
            <a:prstGeom prst="straightConnector1">
              <a:avLst/>
            </a:prstGeom>
            <a:noFill/>
            <a:ln cap="flat" cmpd="sng" w="31750">
              <a:solidFill>
                <a:srgbClr val="0000FF"/>
              </a:solidFill>
              <a:prstDash val="solid"/>
              <a:miter/>
              <a:headEnd len="med" w="med" type="none"/>
              <a:tailEnd len="med" w="med" type="none"/>
            </a:ln>
          </p:spPr>
        </p:cxnSp>
        <p:cxnSp>
          <p:nvCxnSpPr>
            <p:cNvPr id="763" name="Shape 763"/>
            <p:cNvCxnSpPr/>
            <p:nvPr/>
          </p:nvCxnSpPr>
          <p:spPr>
            <a:xfrm flipH="1" rot="10800000">
              <a:off x="0" y="82661792"/>
              <a:ext cx="2147483647" cy="1722119"/>
            </a:xfrm>
            <a:prstGeom prst="straightConnector1">
              <a:avLst/>
            </a:prstGeom>
            <a:noFill/>
            <a:ln cap="flat" cmpd="sng" w="31750">
              <a:solidFill>
                <a:srgbClr val="0000FF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sp>
        <p:nvSpPr>
          <p:cNvPr id="764" name="Shape 764"/>
          <p:cNvSpPr txBox="1"/>
          <p:nvPr/>
        </p:nvSpPr>
        <p:spPr>
          <a:xfrm>
            <a:off x="0" y="2085975"/>
            <a:ext cx="4522786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b="1" i="0" lang="en-US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Definizione della gerarchia</a:t>
            </a:r>
          </a:p>
        </p:txBody>
      </p:sp>
      <p:sp>
        <p:nvSpPr>
          <p:cNvPr id="765" name="Shape 765"/>
          <p:cNvSpPr/>
          <p:nvPr/>
        </p:nvSpPr>
        <p:spPr>
          <a:xfrm>
            <a:off x="4886325" y="2386011"/>
            <a:ext cx="368299" cy="2190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9966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Shape 766"/>
          <p:cNvSpPr txBox="1"/>
          <p:nvPr/>
        </p:nvSpPr>
        <p:spPr>
          <a:xfrm>
            <a:off x="4567237" y="1341437"/>
            <a:ext cx="4529137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26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distanza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5318125" y="2216150"/>
            <a:ext cx="2960687" cy="690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Chimiche ed ormonali </a:t>
            </a:r>
            <a:r>
              <a:rPr b="1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(deposizione di escrementi ed urine)</a:t>
            </a:r>
          </a:p>
        </p:txBody>
      </p:sp>
      <p:sp>
        <p:nvSpPr>
          <p:cNvPr id="768" name="Shape 768"/>
          <p:cNvSpPr/>
          <p:nvPr/>
        </p:nvSpPr>
        <p:spPr>
          <a:xfrm>
            <a:off x="411162" y="3360737"/>
            <a:ext cx="368299" cy="2190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9966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 txBox="1"/>
          <p:nvPr/>
        </p:nvSpPr>
        <p:spPr>
          <a:xfrm>
            <a:off x="842962" y="3238500"/>
            <a:ext cx="2960687" cy="43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Segnali vocali</a:t>
            </a:r>
          </a:p>
        </p:txBody>
      </p:sp>
      <p:sp>
        <p:nvSpPr>
          <p:cNvPr id="770" name="Shape 770"/>
          <p:cNvSpPr/>
          <p:nvPr/>
        </p:nvSpPr>
        <p:spPr>
          <a:xfrm>
            <a:off x="406400" y="3741737"/>
            <a:ext cx="368299" cy="2190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9966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Shape 771"/>
          <p:cNvSpPr txBox="1"/>
          <p:nvPr/>
        </p:nvSpPr>
        <p:spPr>
          <a:xfrm>
            <a:off x="838200" y="3619500"/>
            <a:ext cx="2960687" cy="43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Segnali ormonali</a:t>
            </a:r>
          </a:p>
        </p:txBody>
      </p:sp>
      <p:pic>
        <p:nvPicPr>
          <p:cNvPr id="772" name="Shape 772"/>
          <p:cNvPicPr preferRelativeResize="0"/>
          <p:nvPr/>
        </p:nvPicPr>
        <p:blipFill/>
        <p:spPr>
          <a:xfrm>
            <a:off x="2339975" y="3933825"/>
            <a:ext cx="2008187" cy="950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/>
        <p:spPr>
          <a:xfrm>
            <a:off x="2339975" y="4941887"/>
            <a:ext cx="1804987" cy="9683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74" name="Shape 774"/>
          <p:cNvPicPr preferRelativeResize="0"/>
          <p:nvPr/>
        </p:nvPicPr>
        <p:blipFill/>
        <p:spPr>
          <a:xfrm>
            <a:off x="179386" y="4292600"/>
            <a:ext cx="2022475" cy="1174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75" name="Shape 775"/>
          <p:cNvSpPr/>
          <p:nvPr/>
        </p:nvSpPr>
        <p:spPr>
          <a:xfrm>
            <a:off x="468312" y="2627311"/>
            <a:ext cx="368299" cy="2190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9966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900112" y="2505075"/>
            <a:ext cx="2960687" cy="781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Segnali visivi (posizione di coda, pelo, orecchie)</a:t>
            </a:r>
          </a:p>
        </p:txBody>
      </p:sp>
      <p:sp>
        <p:nvSpPr>
          <p:cNvPr id="777" name="Shape 777"/>
          <p:cNvSpPr/>
          <p:nvPr/>
        </p:nvSpPr>
        <p:spPr>
          <a:xfrm rot="2580000">
            <a:off x="6305550" y="2932111"/>
            <a:ext cx="368300" cy="2190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9966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4876800" y="5026025"/>
            <a:ext cx="368299" cy="21907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39966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Shape 779"/>
          <p:cNvSpPr txBox="1"/>
          <p:nvPr/>
        </p:nvSpPr>
        <p:spPr>
          <a:xfrm>
            <a:off x="5308600" y="4903787"/>
            <a:ext cx="2960687" cy="436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Ululato</a:t>
            </a:r>
          </a:p>
        </p:txBody>
      </p:sp>
      <p:pic>
        <p:nvPicPr>
          <p:cNvPr id="780" name="Shape 780"/>
          <p:cNvPicPr preferRelativeResize="0"/>
          <p:nvPr/>
        </p:nvPicPr>
        <p:blipFill/>
        <p:spPr>
          <a:xfrm>
            <a:off x="6516687" y="3284537"/>
            <a:ext cx="2384424" cy="16335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81" name="Shape 781"/>
          <p:cNvSpPr txBox="1"/>
          <p:nvPr/>
        </p:nvSpPr>
        <p:spPr>
          <a:xfrm>
            <a:off x="4598987" y="3497262"/>
            <a:ext cx="1839912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Posizioni sopraelevate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4621212" y="3919537"/>
            <a:ext cx="1812924" cy="30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Bivi (strade e sentieri)</a:t>
            </a:r>
          </a:p>
        </p:txBody>
      </p:sp>
      <p:pic>
        <p:nvPicPr>
          <p:cNvPr id="783" name="Shape 783"/>
          <p:cNvPicPr preferRelativeResize="0"/>
          <p:nvPr/>
        </p:nvPicPr>
        <p:blipFill/>
        <p:spPr>
          <a:xfrm>
            <a:off x="7235825" y="4972050"/>
            <a:ext cx="1908174" cy="1885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84" name="Shape 784"/>
          <p:cNvPicPr preferRelativeResize="0"/>
          <p:nvPr/>
        </p:nvPicPr>
        <p:blipFill/>
        <p:spPr>
          <a:xfrm>
            <a:off x="0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Shape 78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Shape 790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1" name="Shape 791"/>
          <p:cNvPicPr preferRelativeResize="0"/>
          <p:nvPr/>
        </p:nvPicPr>
        <p:blipFill/>
        <p:spPr>
          <a:xfrm>
            <a:off x="0" y="-23811"/>
            <a:ext cx="9145586" cy="68818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92" name="Shape 792"/>
          <p:cNvSpPr txBox="1"/>
          <p:nvPr/>
        </p:nvSpPr>
        <p:spPr>
          <a:xfrm>
            <a:off x="2627311" y="0"/>
            <a:ext cx="46053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Alimentazione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/>
          <p:nvPr/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LIFE presentation</a:t>
            </a:r>
          </a:p>
        </p:txBody>
      </p:sp>
      <p:sp>
        <p:nvSpPr>
          <p:cNvPr id="799" name="Shape 799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800" name="Shape 800"/>
          <p:cNvPicPr preferRelativeResize="0"/>
          <p:nvPr/>
        </p:nvPicPr>
        <p:blipFill/>
        <p:spPr>
          <a:xfrm>
            <a:off x="0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01" name="Shape 801"/>
          <p:cNvSpPr txBox="1"/>
          <p:nvPr/>
        </p:nvSpPr>
        <p:spPr>
          <a:xfrm>
            <a:off x="2195511" y="0"/>
            <a:ext cx="4537074" cy="89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Il lupo è un GENERALISTA (ampio spettro alimentare)</a:t>
            </a:r>
          </a:p>
        </p:txBody>
      </p:sp>
      <p:pic>
        <p:nvPicPr>
          <p:cNvPr id="802" name="Shape 802"/>
          <p:cNvPicPr preferRelativeResize="0"/>
          <p:nvPr/>
        </p:nvPicPr>
        <p:blipFill rotWithShape="1">
          <a:blip r:embed="rId3">
            <a:alphaModFix/>
          </a:blip>
          <a:srcRect b="0" l="15422" r="25399" t="0"/>
          <a:stretch/>
        </p:blipFill>
        <p:spPr>
          <a:xfrm>
            <a:off x="2843211" y="1268412"/>
            <a:ext cx="1252536" cy="165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/>
        <p:spPr>
          <a:xfrm>
            <a:off x="7380286" y="188911"/>
            <a:ext cx="1547811" cy="15478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/>
        <p:spPr>
          <a:xfrm>
            <a:off x="4572000" y="1268412"/>
            <a:ext cx="2555875" cy="17033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05" name="Shape 805"/>
          <p:cNvPicPr preferRelativeResize="0"/>
          <p:nvPr/>
        </p:nvPicPr>
        <p:blipFill/>
        <p:spPr>
          <a:xfrm>
            <a:off x="250825" y="333375"/>
            <a:ext cx="1795461" cy="11969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06" name="Shape 806"/>
          <p:cNvSpPr txBox="1"/>
          <p:nvPr/>
        </p:nvSpPr>
        <p:spPr>
          <a:xfrm>
            <a:off x="1042987" y="4149725"/>
            <a:ext cx="74168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lupo è un OPPORTUNISTA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(può anche cibarsi di carcasse e di rifiuti di origine antropica)</a:t>
            </a:r>
          </a:p>
        </p:txBody>
      </p:sp>
      <p:pic>
        <p:nvPicPr>
          <p:cNvPr id="807" name="Shape 807"/>
          <p:cNvPicPr preferRelativeResize="0"/>
          <p:nvPr/>
        </p:nvPicPr>
        <p:blipFill/>
        <p:spPr>
          <a:xfrm>
            <a:off x="250825" y="2565400"/>
            <a:ext cx="2416175" cy="17732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08" name="Shape 808"/>
          <p:cNvPicPr preferRelativeResize="0"/>
          <p:nvPr/>
        </p:nvPicPr>
        <p:blipFill/>
        <p:spPr>
          <a:xfrm>
            <a:off x="6804025" y="2997200"/>
            <a:ext cx="2182811" cy="15668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Shape 813"/>
          <p:cNvPicPr preferRelativeResize="0"/>
          <p:nvPr/>
        </p:nvPicPr>
        <p:blipFill/>
        <p:spPr>
          <a:xfrm>
            <a:off x="5289550" y="-747712"/>
            <a:ext cx="385444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14" name="Shape 814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15" name="Shape 815"/>
          <p:cNvSpPr txBox="1"/>
          <p:nvPr/>
        </p:nvSpPr>
        <p:spPr>
          <a:xfrm>
            <a:off x="0" y="115886"/>
            <a:ext cx="5292725" cy="5472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Sulle Alpi il 90 % della dieta del lupo è costituito da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ungulati  selvatici</a:t>
            </a: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 utilizzate con maggior frequenza: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capriolo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camoscio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cervo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cinghiale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stambecco (raramente)</a:t>
            </a: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Variazioni zonali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seguito alla disponibilità locale delle prede</a:t>
            </a: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Dieta completata con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frutta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insetti, anfibi, uccelli e rettili (a volte anche erba )</a:t>
            </a: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Anche carogne e, in caso di scarsità di cibo, </a:t>
            </a: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rifiuti</a:t>
            </a: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10795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Domestici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presenti in percentuali più basse (quasi esclusivamente dieta estiva)</a:t>
            </a:r>
            <a:r>
              <a:rPr b="0" i="1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Shape 816"/>
          <p:cNvSpPr txBox="1"/>
          <p:nvPr/>
        </p:nvSpPr>
        <p:spPr>
          <a:xfrm rot="-5400000">
            <a:off x="6528592" y="3344067"/>
            <a:ext cx="4860924" cy="27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 Tommaso Borghetti – Archivio Servizio Foreste e fauna PAT</a:t>
            </a:r>
          </a:p>
        </p:txBody>
      </p:sp>
      <p:sp>
        <p:nvSpPr>
          <p:cNvPr id="817" name="Shape 817"/>
          <p:cNvSpPr txBox="1"/>
          <p:nvPr/>
        </p:nvSpPr>
        <p:spPr>
          <a:xfrm>
            <a:off x="0" y="4868862"/>
            <a:ext cx="5292725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lupo preda ciò che gli è più semplice predare!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/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presentation</a:t>
            </a:r>
          </a:p>
        </p:txBody>
      </p:sp>
      <p:sp>
        <p:nvSpPr>
          <p:cNvPr id="824" name="Shape 82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825" name="Shape 825"/>
          <p:cNvPicPr preferRelativeResize="0"/>
          <p:nvPr/>
        </p:nvPicPr>
        <p:blipFill/>
        <p:spPr>
          <a:xfrm>
            <a:off x="0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26" name="Shape 826"/>
          <p:cNvPicPr preferRelativeResize="0"/>
          <p:nvPr/>
        </p:nvPicPr>
        <p:blipFill/>
        <p:spPr>
          <a:xfrm>
            <a:off x="3081336" y="1125537"/>
            <a:ext cx="6062662" cy="37877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27" name="Shape 827"/>
          <p:cNvSpPr txBox="1"/>
          <p:nvPr/>
        </p:nvSpPr>
        <p:spPr>
          <a:xfrm>
            <a:off x="1692275" y="0"/>
            <a:ext cx="5832474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predazione del lupo: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UNGULATI SELVATICI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0" y="1916111"/>
            <a:ext cx="3059111" cy="1871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specie preda: </a:t>
            </a:r>
            <a:r>
              <a:rPr b="0" i="0" lang="en-US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tutti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gli Ungulati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(selvatici e domestici)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0" y="4724400"/>
            <a:ext cx="4356099" cy="1009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GRANDI PREDE: in branco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 PICCOLE: singoli soggetti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/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2008</a:t>
            </a:r>
          </a:p>
        </p:txBody>
      </p:sp>
      <p:sp>
        <p:nvSpPr>
          <p:cNvPr id="835" name="Shape 83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presentation</a:t>
            </a:r>
          </a:p>
        </p:txBody>
      </p:sp>
      <p:sp>
        <p:nvSpPr>
          <p:cNvPr id="836" name="Shape 83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837" name="Shape 837"/>
          <p:cNvPicPr preferRelativeResize="0"/>
          <p:nvPr/>
        </p:nvPicPr>
        <p:blipFill/>
        <p:spPr>
          <a:xfrm>
            <a:off x="0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38" name="Shape 838"/>
          <p:cNvSpPr txBox="1"/>
          <p:nvPr/>
        </p:nvSpPr>
        <p:spPr>
          <a:xfrm>
            <a:off x="1692275" y="0"/>
            <a:ext cx="5832474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predazione del lupo: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UNGULATI DOMESTICI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x="395287" y="765175"/>
            <a:ext cx="8381999" cy="407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(Provincia di Arezzo)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Ovini: 82,6%;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Bovini: 15,6%;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Caprini: 1,5%;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Equini: 0,3%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1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 D’ETA’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Bovini: individui di età inferiore all’anno (81%)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Ovicaprini: individui adulti (74%).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381000" y="4868862"/>
            <a:ext cx="8534399" cy="11080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ENTITA’: Perdite per predazione del comparto ovicaprino (2001): 0,77% del patrimonio ovicaprino provinciale (ma con possibile pesante incidenza sull’attività  del singolo allevatore).</a:t>
            </a:r>
          </a:p>
        </p:txBody>
      </p:sp>
      <p:pic>
        <p:nvPicPr>
          <p:cNvPr id="841" name="Shape 841"/>
          <p:cNvPicPr preferRelativeResize="0"/>
          <p:nvPr/>
        </p:nvPicPr>
        <p:blipFill/>
        <p:spPr>
          <a:xfrm>
            <a:off x="3124200" y="1889125"/>
            <a:ext cx="2666999" cy="194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42" name="Shape 842"/>
          <p:cNvPicPr preferRelativeResize="0"/>
          <p:nvPr/>
        </p:nvPicPr>
        <p:blipFill/>
        <p:spPr>
          <a:xfrm>
            <a:off x="6070600" y="1870075"/>
            <a:ext cx="2616200" cy="19621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 txBox="1"/>
          <p:nvPr>
            <p:ph idx="1" type="body"/>
          </p:nvPr>
        </p:nvSpPr>
        <p:spPr>
          <a:xfrm>
            <a:off x="304800" y="1108075"/>
            <a:ext cx="8839199" cy="1600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2/3 a 5/6 kg per individuo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(secondo altri criteri, 0.1- 0.2 kg di carne di cervo per ogni kg di peso corp.)</a:t>
            </a:r>
          </a:p>
        </p:txBody>
      </p:sp>
      <p:pic>
        <p:nvPicPr>
          <p:cNvPr id="848" name="Shape 848"/>
          <p:cNvPicPr preferRelativeResize="0"/>
          <p:nvPr/>
        </p:nvPicPr>
        <p:blipFill/>
        <p:spPr>
          <a:xfrm>
            <a:off x="381000" y="2081211"/>
            <a:ext cx="8001000" cy="34591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49" name="Shape 849"/>
          <p:cNvSpPr txBox="1"/>
          <p:nvPr/>
        </p:nvSpPr>
        <p:spPr>
          <a:xfrm>
            <a:off x="1547812" y="2349500"/>
            <a:ext cx="609600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Fabbisogno alimentare annuo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lupo adulto di taglia media (30 kg):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20-30% perdite per disturbo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22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20 - 25 cervi pro capite annui</a:t>
            </a:r>
          </a:p>
        </p:txBody>
      </p:sp>
      <p:pic>
        <p:nvPicPr>
          <p:cNvPr id="850" name="Shape 850"/>
          <p:cNvPicPr preferRelativeResize="0"/>
          <p:nvPr/>
        </p:nvPicPr>
        <p:blipFill/>
        <p:spPr>
          <a:xfrm>
            <a:off x="-7937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51" name="Shape 851"/>
          <p:cNvSpPr txBox="1"/>
          <p:nvPr/>
        </p:nvSpPr>
        <p:spPr>
          <a:xfrm>
            <a:off x="1979611" y="188911"/>
            <a:ext cx="50673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Fabbisogno quotidiano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Shape 856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57" name="Shape 8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175"/>
            <a:ext cx="4608512" cy="2592387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Shape 858"/>
          <p:cNvSpPr txBox="1"/>
          <p:nvPr/>
        </p:nvSpPr>
        <p:spPr>
          <a:xfrm>
            <a:off x="0" y="3357562"/>
            <a:ext cx="4572000" cy="2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G. Zeni – Archivio Servizio Foreste e fauna PAT</a:t>
            </a:r>
          </a:p>
        </p:txBody>
      </p:sp>
      <p:pic>
        <p:nvPicPr>
          <p:cNvPr id="859" name="Shape 859"/>
          <p:cNvPicPr preferRelativeResize="0"/>
          <p:nvPr/>
        </p:nvPicPr>
        <p:blipFill/>
        <p:spPr>
          <a:xfrm>
            <a:off x="5076825" y="2276475"/>
            <a:ext cx="4067175" cy="3051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60" name="Shape 860"/>
          <p:cNvSpPr txBox="1"/>
          <p:nvPr/>
        </p:nvSpPr>
        <p:spPr>
          <a:xfrm>
            <a:off x="5003800" y="5300662"/>
            <a:ext cx="4140199" cy="27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Ivan Albertini – Archivio Servizio Foreste e fauna PAT</a:t>
            </a:r>
          </a:p>
        </p:txBody>
      </p:sp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/>
          <p:nvPr/>
        </p:nvSpPr>
        <p:spPr>
          <a:xfrm>
            <a:off x="2225675" y="115886"/>
            <a:ext cx="4649787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Dunque chi è il lupo?</a:t>
            </a:r>
          </a:p>
        </p:txBody>
      </p:sp>
      <p:pic>
        <p:nvPicPr>
          <p:cNvPr id="866" name="Shape 866"/>
          <p:cNvPicPr preferRelativeResize="0"/>
          <p:nvPr/>
        </p:nvPicPr>
        <p:blipFill/>
        <p:spPr>
          <a:xfrm>
            <a:off x="250825" y="1557337"/>
            <a:ext cx="4392611" cy="32337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67" name="Shape 867"/>
          <p:cNvPicPr preferRelativeResize="0"/>
          <p:nvPr/>
        </p:nvPicPr>
        <p:blipFill/>
        <p:spPr>
          <a:xfrm>
            <a:off x="5508625" y="1125537"/>
            <a:ext cx="3344861" cy="44545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68" name="Shape 868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3" name="Shape 873"/>
          <p:cNvPicPr preferRelativeResize="0"/>
          <p:nvPr/>
        </p:nvPicPr>
        <p:blipFill/>
        <p:spPr>
          <a:xfrm>
            <a:off x="0" y="0"/>
            <a:ext cx="9144000" cy="6088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74" name="Shape 874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75" name="Shape 875"/>
          <p:cNvSpPr txBox="1"/>
          <p:nvPr/>
        </p:nvSpPr>
        <p:spPr>
          <a:xfrm>
            <a:off x="179386" y="0"/>
            <a:ext cx="8996362" cy="6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3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 animale selvatico: né buono né cattivo…</a:t>
            </a:r>
          </a:p>
        </p:txBody>
      </p:sp>
      <p:sp>
        <p:nvSpPr>
          <p:cNvPr id="876" name="Shape 876"/>
          <p:cNvSpPr txBox="1"/>
          <p:nvPr/>
        </p:nvSpPr>
        <p:spPr>
          <a:xfrm>
            <a:off x="2771775" y="4868862"/>
            <a:ext cx="608330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…che non lascia indifferenti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2195511" y="0"/>
            <a:ext cx="4679950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 E DIMENSIONI</a:t>
            </a:r>
          </a:p>
        </p:txBody>
      </p:sp>
      <p:pic>
        <p:nvPicPr>
          <p:cNvPr id="158" name="Shape 158"/>
          <p:cNvPicPr preferRelativeResize="0"/>
          <p:nvPr/>
        </p:nvPicPr>
        <p:blipFill/>
        <p:spPr>
          <a:xfrm>
            <a:off x="2627311" y="1268412"/>
            <a:ext cx="3348037" cy="33480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/>
        <p:spPr>
          <a:xfrm>
            <a:off x="6156325" y="1412875"/>
            <a:ext cx="2946399" cy="40846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/>
        <p:spPr>
          <a:xfrm>
            <a:off x="125411" y="1876425"/>
            <a:ext cx="2324099" cy="39004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161" name="Shape 161"/>
          <p:cNvGrpSpPr/>
          <p:nvPr/>
        </p:nvGrpSpPr>
        <p:grpSpPr>
          <a:xfrm>
            <a:off x="0" y="6550025"/>
            <a:ext cx="9120186" cy="307974"/>
            <a:chOff x="0" y="0"/>
            <a:chExt cx="2147483646" cy="2147483647"/>
          </a:xfrm>
        </p:grpSpPr>
        <p:pic>
          <p:nvPicPr>
            <p:cNvPr id="162" name="Shape 162"/>
            <p:cNvPicPr preferRelativeResize="0"/>
            <p:nvPr/>
          </p:nvPicPr>
          <p:blipFill/>
          <p:spPr>
            <a:xfrm>
              <a:off x="2069235093" y="0"/>
              <a:ext cx="78248553" cy="2042594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63" name="Shape 163"/>
            <p:cNvSpPr txBox="1"/>
            <p:nvPr/>
          </p:nvSpPr>
          <p:spPr>
            <a:xfrm>
              <a:off x="0" y="641763490"/>
              <a:ext cx="1230042273" cy="15057201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en-US" sz="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LIFE12 NAT/IT/000807 WOLFALPS</a:t>
              </a:r>
            </a:p>
          </p:txBody>
        </p:sp>
        <p:pic>
          <p:nvPicPr>
            <p:cNvPr id="164" name="Shape 164"/>
            <p:cNvPicPr preferRelativeResize="0"/>
            <p:nvPr/>
          </p:nvPicPr>
          <p:blipFill/>
          <p:spPr>
            <a:xfrm>
              <a:off x="1957465928" y="0"/>
              <a:ext cx="95008646" cy="20425946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</p:grpSp>
      <p:sp>
        <p:nvSpPr>
          <p:cNvPr id="165" name="Shape 165"/>
          <p:cNvSpPr txBox="1"/>
          <p:nvPr/>
        </p:nvSpPr>
        <p:spPr>
          <a:xfrm>
            <a:off x="2627311" y="620712"/>
            <a:ext cx="3816349" cy="492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Regola di Bergmann</a:t>
            </a:r>
          </a:p>
        </p:txBody>
      </p:sp>
      <p:pic>
        <p:nvPicPr>
          <p:cNvPr id="166" name="Shape 166"/>
          <p:cNvPicPr preferRelativeResize="0"/>
          <p:nvPr/>
        </p:nvPicPr>
        <p:blipFill/>
        <p:spPr>
          <a:xfrm>
            <a:off x="-7937" y="5556250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Shape 881"/>
          <p:cNvSpPr txBox="1"/>
          <p:nvPr/>
        </p:nvSpPr>
        <p:spPr>
          <a:xfrm>
            <a:off x="0" y="5373687"/>
            <a:ext cx="9144000" cy="368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b="1" i="0" lang="en-US" sz="18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WWW.LIFEWOLFALPS.EU</a:t>
            </a:r>
          </a:p>
        </p:txBody>
      </p:sp>
      <p:pic>
        <p:nvPicPr>
          <p:cNvPr id="882" name="Shape 882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/>
        <p:spPr>
          <a:xfrm>
            <a:off x="998537" y="571500"/>
            <a:ext cx="7073899" cy="46354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84" name="Shape 884"/>
          <p:cNvSpPr txBox="1"/>
          <p:nvPr/>
        </p:nvSpPr>
        <p:spPr>
          <a:xfrm>
            <a:off x="0" y="6207125"/>
            <a:ext cx="914400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i="0" lang="en-US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GRAZIE PER L’ATTENZIONE!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8226" l="0" r="0" t="0"/>
          <a:stretch/>
        </p:blipFill>
        <p:spPr>
          <a:xfrm>
            <a:off x="179386" y="1196975"/>
            <a:ext cx="4968875" cy="2736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3" name="Shape 173"/>
          <p:cNvGraphicFramePr/>
          <p:nvPr/>
        </p:nvGraphicFramePr>
        <p:xfrm>
          <a:off x="2555875" y="393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{A126FB12-DD0E-4472-844C-6A80CD260875}</a:tableStyleId>
              </a:tblPr>
              <a:tblGrid>
                <a:gridCol w="3744900"/>
                <a:gridCol w="2741600"/>
              </a:tblGrid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Lunghezza testa-corpo (cm)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110-140</a:t>
                      </a:r>
                    </a:p>
                  </a:txBody>
                  <a:tcPr marT="0" marB="0" marR="0" marL="0"/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Lunghezza coda (cm)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30-35</a:t>
                      </a:r>
                    </a:p>
                  </a:txBody>
                  <a:tcPr marT="0" marB="0" marR="0" marL="0"/>
                </a:tc>
              </a:tr>
              <a:tr h="427025"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Altezza al garrese (cm)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60-70</a:t>
                      </a:r>
                    </a:p>
                  </a:txBody>
                  <a:tcPr marT="0" marB="0" marR="0" marL="0"/>
                </a:tc>
              </a:tr>
              <a:tr h="700075"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Peso medio (kg)</a:t>
                      </a: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 i maschi,  </a:t>
                      </a:r>
                    </a:p>
                    <a:p>
                      <a:pPr indent="-4572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 le femmine</a:t>
                      </a: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74" name="Shape 174"/>
          <p:cNvSpPr txBox="1"/>
          <p:nvPr/>
        </p:nvSpPr>
        <p:spPr>
          <a:xfrm>
            <a:off x="685800" y="96836"/>
            <a:ext cx="777240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lupo: </a:t>
            </a:r>
            <a:r>
              <a:rPr b="1" i="1" lang="en-US" sz="4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/>
        <p:spPr>
          <a:xfrm>
            <a:off x="4787900" y="0"/>
            <a:ext cx="4356099" cy="28813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/>
        <p:spPr>
          <a:xfrm>
            <a:off x="6778625" y="2924175"/>
            <a:ext cx="2365375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/>
        <p:spPr>
          <a:xfrm>
            <a:off x="0" y="0"/>
            <a:ext cx="4716462" cy="28225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/>
        <p:spPr>
          <a:xfrm>
            <a:off x="0" y="2924175"/>
            <a:ext cx="3779836" cy="34067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/>
        <p:spPr>
          <a:xfrm>
            <a:off x="3995737" y="2924175"/>
            <a:ext cx="2736850" cy="342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/>
        <p:spPr>
          <a:xfrm>
            <a:off x="0" y="0"/>
            <a:ext cx="9259886" cy="61658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/>
        <p:spPr>
          <a:xfrm>
            <a:off x="-9525" y="5565775"/>
            <a:ext cx="9151936" cy="13017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5724525" y="3644900"/>
            <a:ext cx="3419474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più corta e con apice nero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275011" y="1412875"/>
            <a:ext cx="3384550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orecchio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e a base larga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79386" y="2565400"/>
            <a:ext cx="3097211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mascherina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chiara sul muso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0" y="3716337"/>
            <a:ext cx="3744912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bande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scure sulle zampe anteriori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0" y="1844675"/>
            <a:ext cx="2771774" cy="400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testa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larga e massiccia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3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