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3"/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6858000" cx="9144000"/>
  <p:notesSz cx="6888150" cy="10020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10" type="dt"/>
          </p:nvPr>
        </p:nvSpPr>
        <p:spPr>
          <a:xfrm>
            <a:off x="4278312" y="0"/>
            <a:ext cx="3279775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2" type="sldNum"/>
          </p:nvPr>
        </p:nvSpPr>
        <p:spPr>
          <a:xfrm>
            <a:off x="4278312" y="10156825"/>
            <a:ext cx="3279775" cy="5333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5" name="Shape 5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3" type="hdr"/>
          </p:nvPr>
        </p:nvSpPr>
        <p:spPr>
          <a:xfrm>
            <a:off x="0" y="0"/>
            <a:ext cx="3279775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4" type="dt"/>
          </p:nvPr>
        </p:nvSpPr>
        <p:spPr>
          <a:xfrm>
            <a:off x="4278312" y="0"/>
            <a:ext cx="3279775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0" y="10156825"/>
            <a:ext cx="3279775" cy="533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5" type="sldNum"/>
          </p:nvPr>
        </p:nvSpPr>
        <p:spPr>
          <a:xfrm>
            <a:off x="4278312" y="10156825"/>
            <a:ext cx="3279775" cy="5333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06487" y="812800"/>
            <a:ext cx="5345111" cy="40084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0" y="0"/>
            <a:ext cx="1587" cy="15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scomparsa è attribuibile alla persecuzione diretta, che prende avvio dal conflitto tra uomo e lupo a causa delle predazioni di quest’ultimo, ma diventa un fatto anche socio-culturale (lupo identificato con un nemico della società, un essere nocivo per lo sviluppo dell’uomo: taglie per la sua eliminazione)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>
            <p:ph idx="12" type="sldNum"/>
          </p:nvPr>
        </p:nvSpPr>
        <p:spPr>
          <a:xfrm>
            <a:off x="4278312" y="10156825"/>
            <a:ext cx="3279775" cy="5333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8" name="Shape 248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939800" y="762000"/>
            <a:ext cx="5010150" cy="37576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8975" y="4759325"/>
            <a:ext cx="5510211" cy="45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1106487" y="812800"/>
            <a:ext cx="5345111" cy="40084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939800" y="762000"/>
            <a:ext cx="5010150" cy="37576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8975" y="4759325"/>
            <a:ext cx="5510211" cy="45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5" name="Shape 325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1106487" y="812800"/>
            <a:ext cx="5345111" cy="40084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5" name="Shape 365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939800" y="762000"/>
            <a:ext cx="5010150" cy="37576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8975" y="4759325"/>
            <a:ext cx="5510211" cy="45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939800" y="762000"/>
            <a:ext cx="5010150" cy="37576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8975" y="4759325"/>
            <a:ext cx="5510211" cy="45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x="0" y="0"/>
            <a:ext cx="1587" cy="15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Filo per tenerle più unite, 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Sobrero tutto l’alpeggio filo fisso 4-10 ettari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0" y="0"/>
            <a:ext cx="1587" cy="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idx="2" type="sldImg"/>
          </p:nvPr>
        </p:nvSpPr>
        <p:spPr>
          <a:xfrm>
            <a:off x="0" y="0"/>
            <a:ext cx="1587" cy="15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0" y="0"/>
            <a:ext cx="1587" cy="1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939800" y="762000"/>
            <a:ext cx="5010150" cy="375761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688975" y="4759325"/>
            <a:ext cx="5510211" cy="45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4" name="Shape 444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0" name="Shape 450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0" y="0"/>
            <a:ext cx="1587" cy="158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3903662" y="9518650"/>
            <a:ext cx="2984500" cy="500062"/>
          </a:xfrm>
          <a:prstGeom prst="rect">
            <a:avLst/>
          </a:prstGeom>
          <a:noFill/>
          <a:ln>
            <a:noFill/>
          </a:ln>
        </p:spPr>
        <p:txBody>
          <a:bodyPr anchorCtr="0" anchor="b" bIns="48225" lIns="96475" rIns="96475" tIns="482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" name="Shape 483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1106487" y="812800"/>
            <a:ext cx="5345111" cy="40084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1106487" y="812800"/>
            <a:ext cx="5343525" cy="400685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755650" y="5078412"/>
            <a:ext cx="6046787" cy="48101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Più nello specifico ecco la distribuzione dei lupi aggiornata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Nuclei rosa: branchi stabili (Calanda – Svizzera e Monti Lessini)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Bollini: individui genotipizzati: rossa è la femmina F10 sulle Dolomiti di Brenta; verde  chiaro l’individuo in Valtellina; azzurro M24: maschio in alta Val di Non; giallo e verde scuro: altri due individui in Alto Adige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Puntini: segni di presenza non genotipizzati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1106487" y="812800"/>
            <a:ext cx="5345111" cy="40084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1106487" y="812800"/>
            <a:ext cx="5345111" cy="40084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1106487" y="812800"/>
            <a:ext cx="5345111" cy="400843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jpg"/><Relationship Id="rId3" Type="http://schemas.openxmlformats.org/officeDocument/2006/relationships/image" Target="../media/image0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Diapositiva titolo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ctrTitle"/>
          </p:nvPr>
        </p:nvSpPr>
        <p:spPr>
          <a:xfrm>
            <a:off x="251519" y="188640"/>
            <a:ext cx="864096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0" name="Shape 20"/>
          <p:cNvSpPr txBox="1"/>
          <p:nvPr>
            <p:ph idx="1" type="subTitle"/>
          </p:nvPr>
        </p:nvSpPr>
        <p:spPr>
          <a:xfrm>
            <a:off x="1331640" y="1700808"/>
            <a:ext cx="684076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24" name="Shape 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649" y="2922105"/>
            <a:ext cx="7621587" cy="313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525" y="5565775"/>
            <a:ext cx="9151936" cy="130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WolfAlp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idx="10" type="dt"/>
          </p:nvPr>
        </p:nvSpPr>
        <p:spPr>
          <a:xfrm>
            <a:off x="457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6553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olo e contenuto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600200"/>
            <a:ext cx="8228012" cy="45243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2000"/>
              </a:lnSpc>
              <a:spcBef>
                <a:spcPts val="0"/>
              </a:spcBef>
              <a:spcAft>
                <a:spcPts val="1400"/>
              </a:spcAft>
              <a:buClr>
                <a:srgbClr val="000000"/>
              </a:buClr>
              <a:buFont typeface="Arial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742950" marR="0" rtl="0" algn="l">
              <a:lnSpc>
                <a:spcPct val="102000"/>
              </a:lnSpc>
              <a:spcBef>
                <a:spcPts val="0"/>
              </a:spcBef>
              <a:spcAft>
                <a:spcPts val="1100"/>
              </a:spcAft>
              <a:buClr>
                <a:srgbClr val="000000"/>
              </a:buClr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143000" marR="0" rtl="0" algn="l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600200" marR="0" rtl="0" algn="l">
              <a:lnSpc>
                <a:spcPct val="10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0574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5146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4290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48006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66294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Arial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0" type="dt"/>
          </p:nvPr>
        </p:nvSpPr>
        <p:spPr>
          <a:xfrm>
            <a:off x="457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Font typeface="Calibri"/>
              <a:buNone/>
              <a:defRPr b="0" i="0" sz="18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6553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8B8B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nfronto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layout with centered title and subtitle placeholder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2000"/>
              </a:lnSpc>
              <a:spcBef>
                <a:spcPts val="0"/>
              </a:spcBef>
              <a:spcAft>
                <a:spcPts val="1400"/>
              </a:spcAft>
              <a:buClr>
                <a:srgbClr val="000000"/>
              </a:buClr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742950" marR="0" rtl="0" algn="l">
              <a:lnSpc>
                <a:spcPct val="102000"/>
              </a:lnSpc>
              <a:spcBef>
                <a:spcPts val="0"/>
              </a:spcBef>
              <a:spcAft>
                <a:spcPts val="1100"/>
              </a:spcAft>
              <a:buClr>
                <a:srgbClr val="000000"/>
              </a:buClr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143000" marR="0" rtl="0" algn="l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600200" marR="0" rtl="0" algn="l">
              <a:lnSpc>
                <a:spcPct val="10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0574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5146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4290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48006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66294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01.jpg"/><Relationship Id="rId2" Type="http://schemas.openxmlformats.org/officeDocument/2006/relationships/image" Target="../media/image00.png"/><Relationship Id="rId3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9525" y="5565775"/>
            <a:ext cx="9151936" cy="130174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686593" y="260647"/>
            <a:ext cx="7770812" cy="14684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457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74295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143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600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057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514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4290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48006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66294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6356350"/>
            <a:ext cx="2132011" cy="363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251519" y="1166812"/>
            <a:ext cx="8640960" cy="24062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342900" lvl="0" marL="342900" marR="0" rtl="0" algn="l">
              <a:lnSpc>
                <a:spcPct val="102000"/>
              </a:lnSpc>
              <a:spcBef>
                <a:spcPts val="0"/>
              </a:spcBef>
              <a:spcAft>
                <a:spcPts val="1400"/>
              </a:spcAft>
              <a:buClr>
                <a:srgbClr val="000000"/>
              </a:buClr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85750" lvl="1" marL="742950" marR="0" rtl="0" algn="l">
              <a:lnSpc>
                <a:spcPct val="102000"/>
              </a:lnSpc>
              <a:spcBef>
                <a:spcPts val="0"/>
              </a:spcBef>
              <a:spcAft>
                <a:spcPts val="1100"/>
              </a:spcAft>
              <a:buClr>
                <a:srgbClr val="000000"/>
              </a:buClr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143000" marR="0" rtl="0" algn="l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600200" marR="0" rtl="0" algn="l">
              <a:lnSpc>
                <a:spcPct val="10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0574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5146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4290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48006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6629400" marR="0" rtl="0" algn="l">
              <a:lnSpc>
                <a:spcPct val="102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7" name="Shape 5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55649" y="2922105"/>
            <a:ext cx="7621587" cy="313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525" y="5565775"/>
            <a:ext cx="9151936" cy="130174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3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0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25.jpg"/><Relationship Id="rId9" Type="http://schemas.openxmlformats.org/officeDocument/2006/relationships/image" Target="../media/image31.jpg"/><Relationship Id="rId5" Type="http://schemas.openxmlformats.org/officeDocument/2006/relationships/image" Target="../media/image26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8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png"/><Relationship Id="rId4" Type="http://schemas.openxmlformats.org/officeDocument/2006/relationships/image" Target="../media/image0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9.jpg"/><Relationship Id="rId7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jpg"/><Relationship Id="rId4" Type="http://schemas.openxmlformats.org/officeDocument/2006/relationships/image" Target="../media/image47.jpg"/><Relationship Id="rId5" Type="http://schemas.openxmlformats.org/officeDocument/2006/relationships/image" Target="../media/image4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61.png"/><Relationship Id="rId13" Type="http://schemas.openxmlformats.org/officeDocument/2006/relationships/image" Target="../media/image58.jpg"/><Relationship Id="rId1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jpg"/><Relationship Id="rId4" Type="http://schemas.openxmlformats.org/officeDocument/2006/relationships/image" Target="../media/image52.jpg"/><Relationship Id="rId9" Type="http://schemas.openxmlformats.org/officeDocument/2006/relationships/image" Target="../media/image60.jpg"/><Relationship Id="rId15" Type="http://schemas.openxmlformats.org/officeDocument/2006/relationships/image" Target="../media/image55.png"/><Relationship Id="rId14" Type="http://schemas.openxmlformats.org/officeDocument/2006/relationships/image" Target="../media/image57.png"/><Relationship Id="rId16" Type="http://schemas.openxmlformats.org/officeDocument/2006/relationships/image" Target="../media/image62.jpg"/><Relationship Id="rId5" Type="http://schemas.openxmlformats.org/officeDocument/2006/relationships/image" Target="../media/image51.png"/><Relationship Id="rId6" Type="http://schemas.openxmlformats.org/officeDocument/2006/relationships/image" Target="../media/image48.jpg"/><Relationship Id="rId7" Type="http://schemas.openxmlformats.org/officeDocument/2006/relationships/image" Target="../media/image59.jpg"/><Relationship Id="rId8" Type="http://schemas.openxmlformats.org/officeDocument/2006/relationships/image" Target="../media/image5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png"/><Relationship Id="rId4" Type="http://schemas.openxmlformats.org/officeDocument/2006/relationships/image" Target="../media/image0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8.png"/><Relationship Id="rId4" Type="http://schemas.openxmlformats.org/officeDocument/2006/relationships/image" Target="../media/image0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09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14286" y="692695"/>
            <a:ext cx="9142410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Elena Tironi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1" lang="en-US" sz="1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DG Ambiente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Regione Lombardia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251519" y="355600"/>
            <a:ext cx="86409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Porlezza, 4 marzo 2016</a:t>
            </a:r>
          </a:p>
        </p:txBody>
      </p:sp>
      <p:sp>
        <p:nvSpPr>
          <p:cNvPr id="71" name="Shape 71"/>
          <p:cNvSpPr txBox="1"/>
          <p:nvPr/>
        </p:nvSpPr>
        <p:spPr>
          <a:xfrm>
            <a:off x="14286" y="1484783"/>
            <a:ext cx="9142410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Barbara Chiarenzi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1" lang="en-US" sz="1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Biologa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Istituto Oikos srl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40248" y="2131530"/>
            <a:ext cx="9142410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Marco Testa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1" lang="en-US" sz="1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Provincia di Como</a:t>
            </a:r>
          </a:p>
        </p:txBody>
      </p:sp>
      <p:sp>
        <p:nvSpPr>
          <p:cNvPr id="73" name="Shape 73"/>
          <p:cNvSpPr txBox="1"/>
          <p:nvPr/>
        </p:nvSpPr>
        <p:spPr>
          <a:xfrm>
            <a:off x="8558" y="2623600"/>
            <a:ext cx="9142410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Andrea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1" lang="en-US" sz="14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CFS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b="0" l="0" r="76932" t="0"/>
          <a:stretch/>
        </p:blipFill>
        <p:spPr>
          <a:xfrm>
            <a:off x="80963" y="6216650"/>
            <a:ext cx="1001711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..e da dove arrivano?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9671" y="1196751"/>
            <a:ext cx="5641974" cy="477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735" y="1209841"/>
            <a:ext cx="4968875" cy="504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 b="0" l="0" r="76932" t="0"/>
          <a:stretch/>
        </p:blipFill>
        <p:spPr>
          <a:xfrm>
            <a:off x="80963" y="6216650"/>
            <a:ext cx="1001711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..e da dove arrivano?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 b="0" l="0" r="76932" t="0"/>
          <a:stretch/>
        </p:blipFill>
        <p:spPr>
          <a:xfrm>
            <a:off x="80963" y="6216650"/>
            <a:ext cx="1001711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..e da dove arrivano?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591" y="1124744"/>
            <a:ext cx="7719838" cy="4755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6096" y="1303808"/>
            <a:ext cx="3510928" cy="537321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/>
          <p:nvPr/>
        </p:nvSpPr>
        <p:spPr>
          <a:xfrm>
            <a:off x="5802312" y="4149725"/>
            <a:ext cx="2055812" cy="879473"/>
          </a:xfrm>
          <a:prstGeom prst="ellipse">
            <a:avLst/>
          </a:prstGeom>
          <a:noFill/>
          <a:ln cap="flat" cmpd="sng" w="25550">
            <a:solidFill>
              <a:srgbClr val="FF33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Perché sono scomparsi?</a:t>
            </a:r>
          </a:p>
        </p:txBody>
      </p:sp>
      <p:pic>
        <p:nvPicPr>
          <p:cNvPr id="172" name="Shape 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7330" y="1303808"/>
            <a:ext cx="4859336" cy="329088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/>
          <p:nvPr/>
        </p:nvSpPr>
        <p:spPr>
          <a:xfrm>
            <a:off x="611560" y="4886082"/>
            <a:ext cx="3954882" cy="286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C004E"/>
              </a:buClr>
              <a:buSzPct val="250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economia montana unifamiliare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" y="1004887"/>
            <a:ext cx="4437062" cy="314483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5076057" y="1116012"/>
            <a:ext cx="3801244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C004E"/>
              </a:buClr>
              <a:buSzPct val="25000"/>
              <a:buFont typeface="Comic Sans MS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Riduzione degli ungulati</a:t>
            </a:r>
          </a:p>
        </p:txBody>
      </p:sp>
      <p:sp>
        <p:nvSpPr>
          <p:cNvPr id="180" name="Shape 180"/>
          <p:cNvSpPr/>
          <p:nvPr/>
        </p:nvSpPr>
        <p:spPr>
          <a:xfrm>
            <a:off x="107950" y="4283075"/>
            <a:ext cx="4419599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C004E"/>
              </a:buClr>
              <a:buSzPct val="25000"/>
              <a:buFont typeface="Comic Sans MS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sfruttamento agricolo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9C004E"/>
              </a:buClr>
              <a:buSzPct val="25000"/>
              <a:buFont typeface="Comic Sans MS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deforestazione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2924175"/>
            <a:ext cx="4233862" cy="27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Perché sono scomparsi?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Perché non si sono estinti?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457200" y="1340767"/>
            <a:ext cx="843527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Adattamento a diffidare dell’uomo:</a:t>
            </a: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diminuire le possibilità di contatto - notturno)</a:t>
            </a: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usare le aree poco antropizzate</a:t>
            </a: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strategie alimentari alternative</a:t>
            </a: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grossi branchi </a:t>
            </a:r>
          </a:p>
          <a:p>
            <a:pPr indent="-2857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individui isolati e/o coppie </a:t>
            </a: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b="45429" l="0" r="52143" t="0"/>
          <a:stretch/>
        </p:blipFill>
        <p:spPr>
          <a:xfrm>
            <a:off x="5148064" y="2708919"/>
            <a:ext cx="3647246" cy="3119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/>
        </p:nvSpPr>
        <p:spPr>
          <a:xfrm>
            <a:off x="0" y="1773238"/>
            <a:ext cx="7308850" cy="2676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BRANCO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TERRITORIALITÀ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DISPERSIONE</a:t>
            </a:r>
          </a:p>
        </p:txBody>
      </p:sp>
      <p:grpSp>
        <p:nvGrpSpPr>
          <p:cNvPr id="196" name="Shape 196"/>
          <p:cNvGrpSpPr/>
          <p:nvPr/>
        </p:nvGrpSpPr>
        <p:grpSpPr>
          <a:xfrm>
            <a:off x="2392363" y="1811338"/>
            <a:ext cx="2220911" cy="782637"/>
            <a:chOff x="2392363" y="1811338"/>
            <a:chExt cx="2220911" cy="782637"/>
          </a:xfrm>
        </p:grpSpPr>
        <p:sp>
          <p:nvSpPr>
            <p:cNvPr id="197" name="Shape 197"/>
            <p:cNvSpPr/>
            <p:nvPr/>
          </p:nvSpPr>
          <p:spPr>
            <a:xfrm>
              <a:off x="2476500" y="1811338"/>
              <a:ext cx="2046288" cy="782637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172DFD">
                    <a:alpha val="67843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2392363" y="1922463"/>
              <a:ext cx="2220911" cy="642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Maschio</a:t>
              </a:r>
            </a:p>
            <a:p>
              <a:pPr indent="0" lvl="0" marL="0" marR="0" rtl="0" algn="ctr">
                <a:lnSpc>
                  <a:spcPct val="90000"/>
                </a:lnSpc>
                <a:spcBef>
                  <a:spcPts val="28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alpha</a:t>
              </a:r>
            </a:p>
          </p:txBody>
        </p:sp>
      </p:grpSp>
      <p:grpSp>
        <p:nvGrpSpPr>
          <p:cNvPr id="199" name="Shape 199"/>
          <p:cNvGrpSpPr/>
          <p:nvPr/>
        </p:nvGrpSpPr>
        <p:grpSpPr>
          <a:xfrm>
            <a:off x="3984625" y="1798638"/>
            <a:ext cx="2220913" cy="784224"/>
            <a:chOff x="3984625" y="1798638"/>
            <a:chExt cx="2220913" cy="784224"/>
          </a:xfrm>
        </p:grpSpPr>
        <p:sp>
          <p:nvSpPr>
            <p:cNvPr id="200" name="Shape 200"/>
            <p:cNvSpPr/>
            <p:nvPr/>
          </p:nvSpPr>
          <p:spPr>
            <a:xfrm>
              <a:off x="4103687" y="1798638"/>
              <a:ext cx="1981199" cy="784224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58BDA">
                    <a:alpha val="68627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3984625" y="1878013"/>
              <a:ext cx="2220913" cy="6429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Femmina</a:t>
              </a:r>
            </a:p>
            <a:p>
              <a:pPr indent="0" lvl="0" marL="0" marR="0" rtl="0" algn="ctr">
                <a:lnSpc>
                  <a:spcPct val="90000"/>
                </a:lnSpc>
                <a:spcBef>
                  <a:spcPts val="28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alpha</a:t>
              </a:r>
            </a:p>
          </p:txBody>
        </p:sp>
      </p:grpSp>
      <p:sp>
        <p:nvSpPr>
          <p:cNvPr id="202" name="Shape 202"/>
          <p:cNvSpPr/>
          <p:nvPr/>
        </p:nvSpPr>
        <p:spPr>
          <a:xfrm>
            <a:off x="332607" y="6165303"/>
            <a:ext cx="8628830" cy="553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i="0" lang="en-US" sz="3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Branco = unità familiare e riproduttiva 4-5 (2-11</a:t>
            </a:r>
          </a:p>
        </p:txBody>
      </p:sp>
      <p:grpSp>
        <p:nvGrpSpPr>
          <p:cNvPr id="203" name="Shape 203"/>
          <p:cNvGrpSpPr/>
          <p:nvPr/>
        </p:nvGrpSpPr>
        <p:grpSpPr>
          <a:xfrm>
            <a:off x="971550" y="3132138"/>
            <a:ext cx="1301749" cy="600075"/>
            <a:chOff x="971550" y="3132138"/>
            <a:chExt cx="1301749" cy="600075"/>
          </a:xfrm>
        </p:grpSpPr>
        <p:sp>
          <p:nvSpPr>
            <p:cNvPr id="204" name="Shape 204"/>
            <p:cNvSpPr/>
            <p:nvPr/>
          </p:nvSpPr>
          <p:spPr>
            <a:xfrm>
              <a:off x="971550" y="3132138"/>
              <a:ext cx="1301749" cy="6000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172DFD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1149350" y="3282950"/>
              <a:ext cx="1044575" cy="344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M1_G1</a:t>
              </a:r>
            </a:p>
          </p:txBody>
        </p:sp>
      </p:grpSp>
      <p:grpSp>
        <p:nvGrpSpPr>
          <p:cNvPr id="206" name="Shape 206"/>
          <p:cNvGrpSpPr/>
          <p:nvPr/>
        </p:nvGrpSpPr>
        <p:grpSpPr>
          <a:xfrm>
            <a:off x="2743200" y="2901950"/>
            <a:ext cx="1341437" cy="601662"/>
            <a:chOff x="2743200" y="2901950"/>
            <a:chExt cx="1341437" cy="601662"/>
          </a:xfrm>
        </p:grpSpPr>
        <p:sp>
          <p:nvSpPr>
            <p:cNvPr id="207" name="Shape 207"/>
            <p:cNvSpPr/>
            <p:nvPr/>
          </p:nvSpPr>
          <p:spPr>
            <a:xfrm>
              <a:off x="2743200" y="2901950"/>
              <a:ext cx="1341437" cy="6016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58BDA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2974975" y="3033713"/>
              <a:ext cx="862012" cy="3444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F_G1</a:t>
              </a:r>
            </a:p>
          </p:txBody>
        </p:sp>
      </p:grpSp>
      <p:grpSp>
        <p:nvGrpSpPr>
          <p:cNvPr id="209" name="Shape 209"/>
          <p:cNvGrpSpPr/>
          <p:nvPr/>
        </p:nvGrpSpPr>
        <p:grpSpPr>
          <a:xfrm>
            <a:off x="4535487" y="2884488"/>
            <a:ext cx="1301749" cy="600075"/>
            <a:chOff x="4535487" y="2884488"/>
            <a:chExt cx="1301749" cy="600075"/>
          </a:xfrm>
        </p:grpSpPr>
        <p:sp>
          <p:nvSpPr>
            <p:cNvPr id="210" name="Shape 210"/>
            <p:cNvSpPr/>
            <p:nvPr/>
          </p:nvSpPr>
          <p:spPr>
            <a:xfrm>
              <a:off x="4535487" y="2884488"/>
              <a:ext cx="1301749" cy="600075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172DFD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4649787" y="3003550"/>
              <a:ext cx="1044575" cy="3444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M2_G1</a:t>
              </a:r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1978025" y="4587875"/>
            <a:ext cx="974725" cy="457200"/>
            <a:chOff x="1978025" y="4587875"/>
            <a:chExt cx="974725" cy="457200"/>
          </a:xfrm>
        </p:grpSpPr>
        <p:sp>
          <p:nvSpPr>
            <p:cNvPr id="213" name="Shape 213"/>
            <p:cNvSpPr/>
            <p:nvPr/>
          </p:nvSpPr>
          <p:spPr>
            <a:xfrm>
              <a:off x="1978025" y="4587875"/>
              <a:ext cx="974725" cy="457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172DFD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2030413" y="4679950"/>
              <a:ext cx="8604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M3_G2</a:t>
              </a:r>
            </a:p>
          </p:txBody>
        </p:sp>
      </p:grpSp>
      <p:grpSp>
        <p:nvGrpSpPr>
          <p:cNvPr id="215" name="Shape 215"/>
          <p:cNvGrpSpPr/>
          <p:nvPr/>
        </p:nvGrpSpPr>
        <p:grpSpPr>
          <a:xfrm>
            <a:off x="4483100" y="4587875"/>
            <a:ext cx="974725" cy="457200"/>
            <a:chOff x="4483100" y="4587875"/>
            <a:chExt cx="974725" cy="457200"/>
          </a:xfrm>
        </p:grpSpPr>
        <p:sp>
          <p:nvSpPr>
            <p:cNvPr id="216" name="Shape 216"/>
            <p:cNvSpPr/>
            <p:nvPr/>
          </p:nvSpPr>
          <p:spPr>
            <a:xfrm>
              <a:off x="4483100" y="4587875"/>
              <a:ext cx="974725" cy="457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172DFD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4554537" y="4660900"/>
              <a:ext cx="8604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M5_G2</a:t>
              </a:r>
            </a:p>
          </p:txBody>
        </p:sp>
      </p:grpSp>
      <p:grpSp>
        <p:nvGrpSpPr>
          <p:cNvPr id="218" name="Shape 218"/>
          <p:cNvGrpSpPr/>
          <p:nvPr/>
        </p:nvGrpSpPr>
        <p:grpSpPr>
          <a:xfrm>
            <a:off x="3387725" y="5373687"/>
            <a:ext cx="974725" cy="457200"/>
            <a:chOff x="3387725" y="5373687"/>
            <a:chExt cx="974725" cy="457200"/>
          </a:xfrm>
        </p:grpSpPr>
        <p:sp>
          <p:nvSpPr>
            <p:cNvPr id="219" name="Shape 219"/>
            <p:cNvSpPr/>
            <p:nvPr/>
          </p:nvSpPr>
          <p:spPr>
            <a:xfrm>
              <a:off x="3387725" y="5373687"/>
              <a:ext cx="974725" cy="457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172DFD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3444875" y="5448300"/>
              <a:ext cx="8604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M4_G2</a:t>
              </a:r>
            </a:p>
          </p:txBody>
        </p:sp>
      </p:grpSp>
      <p:grpSp>
        <p:nvGrpSpPr>
          <p:cNvPr id="221" name="Shape 221"/>
          <p:cNvGrpSpPr/>
          <p:nvPr/>
        </p:nvGrpSpPr>
        <p:grpSpPr>
          <a:xfrm>
            <a:off x="1871663" y="5332412"/>
            <a:ext cx="973136" cy="457200"/>
            <a:chOff x="1871663" y="5332412"/>
            <a:chExt cx="973136" cy="457200"/>
          </a:xfrm>
        </p:grpSpPr>
        <p:sp>
          <p:nvSpPr>
            <p:cNvPr id="222" name="Shape 222"/>
            <p:cNvSpPr/>
            <p:nvPr/>
          </p:nvSpPr>
          <p:spPr>
            <a:xfrm>
              <a:off x="1871663" y="5332412"/>
              <a:ext cx="949324" cy="457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58BDA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1984375" y="5387975"/>
              <a:ext cx="8604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F2_G2</a:t>
              </a:r>
            </a:p>
          </p:txBody>
        </p:sp>
      </p:grpSp>
      <p:grpSp>
        <p:nvGrpSpPr>
          <p:cNvPr id="224" name="Shape 224"/>
          <p:cNvGrpSpPr/>
          <p:nvPr/>
        </p:nvGrpSpPr>
        <p:grpSpPr>
          <a:xfrm>
            <a:off x="3402012" y="4840287"/>
            <a:ext cx="949324" cy="457200"/>
            <a:chOff x="3402012" y="4840287"/>
            <a:chExt cx="949324" cy="457200"/>
          </a:xfrm>
        </p:grpSpPr>
        <p:sp>
          <p:nvSpPr>
            <p:cNvPr id="225" name="Shape 225"/>
            <p:cNvSpPr/>
            <p:nvPr/>
          </p:nvSpPr>
          <p:spPr>
            <a:xfrm>
              <a:off x="3402012" y="4840287"/>
              <a:ext cx="949324" cy="457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58BDA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3444875" y="4929187"/>
              <a:ext cx="8604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F3_G2</a:t>
              </a:r>
            </a:p>
          </p:txBody>
        </p:sp>
      </p:grpSp>
      <p:grpSp>
        <p:nvGrpSpPr>
          <p:cNvPr id="227" name="Shape 227"/>
          <p:cNvGrpSpPr/>
          <p:nvPr/>
        </p:nvGrpSpPr>
        <p:grpSpPr>
          <a:xfrm>
            <a:off x="4826000" y="5610225"/>
            <a:ext cx="949324" cy="457200"/>
            <a:chOff x="4826000" y="5610225"/>
            <a:chExt cx="949324" cy="457200"/>
          </a:xfrm>
        </p:grpSpPr>
        <p:sp>
          <p:nvSpPr>
            <p:cNvPr id="228" name="Shape 228"/>
            <p:cNvSpPr/>
            <p:nvPr/>
          </p:nvSpPr>
          <p:spPr>
            <a:xfrm>
              <a:off x="4826000" y="5610225"/>
              <a:ext cx="949324" cy="4572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E58BDA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4868862" y="5675312"/>
              <a:ext cx="860425" cy="288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F4_G2</a:t>
              </a:r>
            </a:p>
          </p:txBody>
        </p:sp>
      </p:grpSp>
      <p:grpSp>
        <p:nvGrpSpPr>
          <p:cNvPr id="230" name="Shape 230"/>
          <p:cNvGrpSpPr/>
          <p:nvPr/>
        </p:nvGrpSpPr>
        <p:grpSpPr>
          <a:xfrm>
            <a:off x="3636962" y="3613150"/>
            <a:ext cx="1341437" cy="601662"/>
            <a:chOff x="3636962" y="3613150"/>
            <a:chExt cx="1341437" cy="601662"/>
          </a:xfrm>
        </p:grpSpPr>
        <p:sp>
          <p:nvSpPr>
            <p:cNvPr id="231" name="Shape 231"/>
            <p:cNvSpPr/>
            <p:nvPr/>
          </p:nvSpPr>
          <p:spPr>
            <a:xfrm>
              <a:off x="3636962" y="3613150"/>
              <a:ext cx="1341437" cy="601662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008000">
                    <a:alpha val="55686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3797300" y="3732212"/>
              <a:ext cx="1044575" cy="3444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rIns="90000" tIns="46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Noto Sans Symbols"/>
                <a:buNone/>
              </a:pPr>
              <a:r>
                <a:rPr b="1" i="0" lang="en-US" sz="1400" u="none" cap="none" strike="noStrik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Mx_Gx</a:t>
              </a:r>
            </a:p>
          </p:txBody>
        </p:sp>
      </p:grpSp>
      <p:sp>
        <p:nvSpPr>
          <p:cNvPr id="233" name="Shape 233"/>
          <p:cNvSpPr/>
          <p:nvPr/>
        </p:nvSpPr>
        <p:spPr>
          <a:xfrm>
            <a:off x="355600" y="1401762"/>
            <a:ext cx="8437562" cy="5186361"/>
          </a:xfrm>
          <a:prstGeom prst="ellipse">
            <a:avLst/>
          </a:prstGeom>
          <a:noFill/>
          <a:ln cap="flat" cmpd="sng" w="476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Shape 234"/>
          <p:cNvGrpSpPr/>
          <p:nvPr/>
        </p:nvGrpSpPr>
        <p:grpSpPr>
          <a:xfrm>
            <a:off x="-61303" y="1254859"/>
            <a:ext cx="2562211" cy="2013068"/>
            <a:chOff x="-61303" y="1254859"/>
            <a:chExt cx="2562211" cy="2013068"/>
          </a:xfrm>
        </p:grpSpPr>
        <p:sp>
          <p:nvSpPr>
            <p:cNvPr id="235" name="Shape 235"/>
            <p:cNvSpPr/>
            <p:nvPr/>
          </p:nvSpPr>
          <p:spPr>
            <a:xfrm rot="-1241424">
              <a:off x="-47625" y="1931988"/>
              <a:ext cx="1289049" cy="312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hlink"/>
                </a:buClr>
                <a:buSzPct val="25000"/>
                <a:buFont typeface="Comic Sans MS"/>
                <a:buNone/>
              </a:pPr>
              <a:r>
                <a:rPr b="1" i="0" lang="en-US" sz="16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Dispersione</a:t>
              </a:r>
            </a:p>
          </p:txBody>
        </p:sp>
        <p:sp>
          <p:nvSpPr>
            <p:cNvPr id="236" name="Shape 236"/>
            <p:cNvSpPr/>
            <p:nvPr/>
          </p:nvSpPr>
          <p:spPr>
            <a:xfrm rot="9175582">
              <a:off x="1381125" y="1317625"/>
              <a:ext cx="730249" cy="1887537"/>
            </a:xfrm>
            <a:prstGeom prst="curvedRightArrow">
              <a:avLst>
                <a:gd fmla="val 51696" name="adj1"/>
                <a:gd fmla="val 103391" name="adj2"/>
                <a:gd fmla="val 33333" name="adj3"/>
              </a:avLst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Shape 237"/>
          <p:cNvSpPr/>
          <p:nvPr/>
        </p:nvSpPr>
        <p:spPr>
          <a:xfrm>
            <a:off x="6475412" y="1254858"/>
            <a:ext cx="2668586" cy="5603141"/>
          </a:xfrm>
          <a:prstGeom prst="rect">
            <a:avLst/>
          </a:prstGeom>
          <a:gradFill>
            <a:gsLst>
              <a:gs pos="0">
                <a:srgbClr val="FFFFFF">
                  <a:alpha val="54901"/>
                </a:srgbClr>
              </a:gs>
              <a:gs pos="100000">
                <a:srgbClr val="B3B3B3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6691313" y="4987925"/>
            <a:ext cx="2319337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omic Sans MS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Esclusi dall’attività del branco</a:t>
            </a:r>
          </a:p>
        </p:txBody>
      </p:sp>
      <p:sp>
        <p:nvSpPr>
          <p:cNvPr id="239" name="Shape 239"/>
          <p:cNvSpPr/>
          <p:nvPr/>
        </p:nvSpPr>
        <p:spPr>
          <a:xfrm>
            <a:off x="6878638" y="2151063"/>
            <a:ext cx="2085975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omic Sans MS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Monogama</a:t>
            </a:r>
          </a:p>
        </p:txBody>
      </p:sp>
      <p:sp>
        <p:nvSpPr>
          <p:cNvPr id="240" name="Shape 240"/>
          <p:cNvSpPr/>
          <p:nvPr/>
        </p:nvSpPr>
        <p:spPr>
          <a:xfrm>
            <a:off x="6875463" y="1808163"/>
            <a:ext cx="2085975" cy="3416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omic Sans MS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Coppia riproduttiva</a:t>
            </a:r>
          </a:p>
        </p:txBody>
      </p:sp>
      <p:sp>
        <p:nvSpPr>
          <p:cNvPr id="241" name="Shape 241"/>
          <p:cNvSpPr/>
          <p:nvPr/>
        </p:nvSpPr>
        <p:spPr>
          <a:xfrm>
            <a:off x="6659563" y="2924175"/>
            <a:ext cx="2319337" cy="590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Comic Sans MS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Partecipano all’attività del branco</a:t>
            </a:r>
          </a:p>
        </p:txBody>
      </p:sp>
      <p:sp>
        <p:nvSpPr>
          <p:cNvPr id="242" name="Shape 242"/>
          <p:cNvSpPr/>
          <p:nvPr/>
        </p:nvSpPr>
        <p:spPr>
          <a:xfrm>
            <a:off x="6818313" y="3398837"/>
            <a:ext cx="229393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100000"/>
              <a:buFont typeface="Calibri"/>
              <a:buChar char="•"/>
            </a:pPr>
            <a:r>
              <a:rPr b="1" i="0" lang="en-US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caccia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100000"/>
              <a:buFont typeface="Calibri"/>
              <a:buChar char="•"/>
            </a:pPr>
            <a:r>
              <a:rPr b="1" i="0" lang="en-US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nutrimento dei piccoli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100000"/>
              <a:buFont typeface="Calibri"/>
              <a:buChar char="•"/>
            </a:pPr>
            <a:r>
              <a:rPr b="1" i="0" lang="en-US" sz="1800" u="none" cap="none" strike="noStrike">
                <a:solidFill>
                  <a:srgbClr val="FF3300"/>
                </a:solidFill>
                <a:latin typeface="Calibri"/>
                <a:ea typeface="Calibri"/>
                <a:cs typeface="Calibri"/>
                <a:sym typeface="Calibri"/>
              </a:rPr>
              <a:t> difesa del territorio</a:t>
            </a:r>
          </a:p>
        </p:txBody>
      </p:sp>
      <p:sp>
        <p:nvSpPr>
          <p:cNvPr id="243" name="Shape 243"/>
          <p:cNvSpPr/>
          <p:nvPr/>
        </p:nvSpPr>
        <p:spPr>
          <a:xfrm>
            <a:off x="6151562" y="1906588"/>
            <a:ext cx="666749" cy="4024312"/>
          </a:xfrm>
          <a:prstGeom prst="upArrow">
            <a:avLst>
              <a:gd fmla="val 50000" name="adj1"/>
              <a:gd fmla="val 150893" name="adj2"/>
            </a:avLst>
          </a:prstGeom>
          <a:gradFill>
            <a:gsLst>
              <a:gs pos="0">
                <a:srgbClr val="FF3300"/>
              </a:gs>
              <a:gs pos="100000">
                <a:srgbClr val="FFFD23"/>
              </a:gs>
            </a:gsLst>
            <a:lin ang="5400000" scaled="0"/>
          </a:gradFill>
          <a:ln cap="flat" cmpd="sng" w="9525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/>
          <p:nvPr/>
        </p:nvSpPr>
        <p:spPr>
          <a:xfrm rot="-5400000">
            <a:off x="5372893" y="4126707"/>
            <a:ext cx="2220913" cy="342899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rIns="90000" tIns="468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Noto Sans Symbols"/>
              <a:buNone/>
            </a:pPr>
            <a:r>
              <a:rPr b="1" i="0" lang="en-US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Gerarchia sociale</a:t>
            </a:r>
          </a:p>
        </p:txBody>
      </p:sp>
      <p:sp>
        <p:nvSpPr>
          <p:cNvPr id="245" name="Shape 24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funzionano i branchi?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82550" y="1143471"/>
            <a:ext cx="6267449" cy="4765674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Shape 251"/>
          <p:cNvGrpSpPr/>
          <p:nvPr/>
        </p:nvGrpSpPr>
        <p:grpSpPr>
          <a:xfrm>
            <a:off x="385762" y="3059583"/>
            <a:ext cx="5735636" cy="2957262"/>
            <a:chOff x="508000" y="2520950"/>
            <a:chExt cx="5735638" cy="2957262"/>
          </a:xfrm>
        </p:grpSpPr>
        <p:pic>
          <p:nvPicPr>
            <p:cNvPr id="252" name="Shape 2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89263" y="2520950"/>
              <a:ext cx="450850" cy="450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Shape 2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8000" y="3281362"/>
              <a:ext cx="292100" cy="29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Shape 2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64200" y="3427412"/>
              <a:ext cx="579438" cy="579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Shape 2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 rot="-246907">
              <a:off x="2503487" y="3187700"/>
              <a:ext cx="2063750" cy="2219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Shape 2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67237" y="2659063"/>
              <a:ext cx="406399" cy="406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Shape 25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397000" y="3160713"/>
              <a:ext cx="530224" cy="5318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Shape 25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95375" y="3427412"/>
              <a:ext cx="579438" cy="6683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Shape 2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37137" y="3224213"/>
              <a:ext cx="406399" cy="406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0" name="Shape 260"/>
          <p:cNvGrpSpPr/>
          <p:nvPr/>
        </p:nvGrpSpPr>
        <p:grpSpPr>
          <a:xfrm>
            <a:off x="-150688" y="849063"/>
            <a:ext cx="5683514" cy="5299420"/>
            <a:chOff x="66604" y="269154"/>
            <a:chExt cx="5683514" cy="5299420"/>
          </a:xfrm>
        </p:grpSpPr>
        <p:sp>
          <p:nvSpPr>
            <p:cNvPr id="261" name="Shape 261"/>
            <p:cNvSpPr/>
            <p:nvPr/>
          </p:nvSpPr>
          <p:spPr>
            <a:xfrm rot="3329798">
              <a:off x="378619" y="4102893"/>
              <a:ext cx="352424" cy="369887"/>
            </a:xfrm>
            <a:prstGeom prst="upArrow">
              <a:avLst>
                <a:gd fmla="val 50000" name="adj1"/>
                <a:gd fmla="val 26239" name="adj2"/>
              </a:avLst>
            </a:pr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 rot="-7819754">
              <a:off x="738981" y="3833018"/>
              <a:ext cx="327025" cy="369888"/>
            </a:xfrm>
            <a:prstGeom prst="upArrow">
              <a:avLst>
                <a:gd fmla="val 50000" name="adj1"/>
                <a:gd fmla="val 28277" name="adj2"/>
              </a:avLst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 rot="-1182486">
              <a:off x="4716463" y="5143500"/>
              <a:ext cx="352425" cy="369888"/>
            </a:xfrm>
            <a:prstGeom prst="upArrow">
              <a:avLst>
                <a:gd fmla="val 50000" name="adj1"/>
                <a:gd fmla="val 26239" name="adj2"/>
              </a:avLst>
            </a:prstGeom>
            <a:solidFill>
              <a:srgbClr val="FFCC00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 rot="9532727">
              <a:off x="1847850" y="379412"/>
              <a:ext cx="352425" cy="369886"/>
            </a:xfrm>
            <a:prstGeom prst="upArrow">
              <a:avLst>
                <a:gd fmla="val 50000" name="adj1"/>
                <a:gd fmla="val 26239" name="adj2"/>
              </a:avLst>
            </a:prstGeom>
            <a:solidFill>
              <a:srgbClr val="FF99CC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 rot="-1222145">
              <a:off x="2049462" y="852488"/>
              <a:ext cx="327025" cy="369887"/>
            </a:xfrm>
            <a:prstGeom prst="upArrow">
              <a:avLst>
                <a:gd fmla="val 50000" name="adj1"/>
                <a:gd fmla="val 28277" name="adj2"/>
              </a:avLst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 rot="9622030">
              <a:off x="4567237" y="4719637"/>
              <a:ext cx="327024" cy="369886"/>
            </a:xfrm>
            <a:prstGeom prst="upArrow">
              <a:avLst>
                <a:gd fmla="val 50000" name="adj1"/>
                <a:gd fmla="val 28277" name="adj2"/>
              </a:avLst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miter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 rot="3144352">
              <a:off x="-137318" y="3948906"/>
              <a:ext cx="1665287" cy="304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Pct val="250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Scontri fisici</a:t>
              </a:r>
            </a:p>
          </p:txBody>
        </p:sp>
        <p:sp>
          <p:nvSpPr>
            <p:cNvPr id="268" name="Shape 268"/>
            <p:cNvSpPr/>
            <p:nvPr/>
          </p:nvSpPr>
          <p:spPr>
            <a:xfrm rot="-1466785">
              <a:off x="1350962" y="600075"/>
              <a:ext cx="1665287" cy="304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Pct val="25000"/>
                <a:buFont typeface="Arial"/>
                <a:buNone/>
              </a:pPr>
              <a:r>
                <a:rPr b="1" i="0" lang="en-US" sz="1400" u="none" cap="none" strike="noStrike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Scontri fisici</a:t>
              </a:r>
            </a:p>
          </p:txBody>
        </p:sp>
        <p:sp>
          <p:nvSpPr>
            <p:cNvPr id="269" name="Shape 269"/>
            <p:cNvSpPr/>
            <p:nvPr/>
          </p:nvSpPr>
          <p:spPr>
            <a:xfrm rot="-1466785">
              <a:off x="4076699" y="4841875"/>
              <a:ext cx="1665287" cy="4000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SzPct val="25000"/>
                <a:buFont typeface="Calibri"/>
                <a:buNone/>
              </a:pPr>
              <a:r>
                <a:rPr b="1" i="0" lang="en-US" sz="2000" u="none" cap="none" strike="noStrike">
                  <a:solidFill>
                    <a:srgbClr val="FF3300"/>
                  </a:solidFill>
                  <a:latin typeface="Calibri"/>
                  <a:ea typeface="Calibri"/>
                  <a:cs typeface="Calibri"/>
                  <a:sym typeface="Calibri"/>
                </a:rPr>
                <a:t>Scontri</a:t>
              </a:r>
              <a:r>
                <a:rPr b="1" i="0" lang="en-US" sz="1400" u="none" cap="none" strike="noStrike">
                  <a:solidFill>
                    <a:srgbClr val="FF3300"/>
                  </a:solidFill>
                  <a:latin typeface="Arial"/>
                  <a:ea typeface="Arial"/>
                  <a:cs typeface="Arial"/>
                  <a:sym typeface="Arial"/>
                </a:rPr>
                <a:t> fisici</a:t>
              </a:r>
            </a:p>
          </p:txBody>
        </p:sp>
      </p:grpSp>
      <p:pic>
        <p:nvPicPr>
          <p:cNvPr id="270" name="Shape 27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75312" y="4641850"/>
            <a:ext cx="3468687" cy="221614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5343523" y="1301750"/>
            <a:ext cx="3793330" cy="10471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Territorialità</a:t>
            </a:r>
          </a:p>
        </p:txBody>
      </p:sp>
      <p:grpSp>
        <p:nvGrpSpPr>
          <p:cNvPr id="272" name="Shape 272"/>
          <p:cNvGrpSpPr/>
          <p:nvPr/>
        </p:nvGrpSpPr>
        <p:grpSpPr>
          <a:xfrm>
            <a:off x="-36511" y="2134071"/>
            <a:ext cx="6821486" cy="3943349"/>
            <a:chOff x="188913" y="1566862"/>
            <a:chExt cx="6821486" cy="3943349"/>
          </a:xfrm>
        </p:grpSpPr>
        <p:sp>
          <p:nvSpPr>
            <p:cNvPr id="273" name="Shape 273"/>
            <p:cNvSpPr/>
            <p:nvPr/>
          </p:nvSpPr>
          <p:spPr>
            <a:xfrm>
              <a:off x="188913" y="1566862"/>
              <a:ext cx="1214437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Calibri"/>
                <a:buNone/>
              </a:pPr>
              <a:r>
                <a:rPr b="1" i="0" lang="en-US" sz="14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Marcature odorose</a:t>
              </a:r>
            </a:p>
          </p:txBody>
        </p:sp>
        <p:sp>
          <p:nvSpPr>
            <p:cNvPr id="274" name="Shape 274"/>
            <p:cNvSpPr/>
            <p:nvPr/>
          </p:nvSpPr>
          <p:spPr>
            <a:xfrm>
              <a:off x="5795962" y="2708275"/>
              <a:ext cx="1214437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Calibri"/>
                <a:buNone/>
              </a:pPr>
              <a:r>
                <a:rPr b="1" i="0" lang="en-US" sz="14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Marcature odorose</a:t>
              </a:r>
            </a:p>
          </p:txBody>
        </p:sp>
        <p:sp>
          <p:nvSpPr>
            <p:cNvPr id="275" name="Shape 275"/>
            <p:cNvSpPr/>
            <p:nvPr/>
          </p:nvSpPr>
          <p:spPr>
            <a:xfrm>
              <a:off x="1908175" y="4868862"/>
              <a:ext cx="1214437" cy="641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Calibri"/>
                <a:buNone/>
              </a:pPr>
              <a:r>
                <a:rPr b="1" i="0" lang="en-US" sz="14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Marcature odorose</a:t>
              </a:r>
            </a:p>
          </p:txBody>
        </p:sp>
      </p:grpSp>
      <p:sp>
        <p:nvSpPr>
          <p:cNvPr id="276" name="Shape 2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funzionano i branchi?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254000" y="1340767"/>
            <a:ext cx="8638479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numero minimo di lupi necessario per localizzare e uccidere una preda in modo efficiente e sicuro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254000" y="2348880"/>
            <a:ext cx="8638479" cy="72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numero massimo di individui che può alimentarsi sulla preda abbattuta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228441" y="3429000"/>
            <a:ext cx="8664037" cy="72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numero di altri membri del branco con cui ogni individuo può formare legami sociali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254000" y="4471189"/>
            <a:ext cx="8638479" cy="7580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livello di competizione sociale che ogni membro del branco può accettare</a:t>
            </a:r>
          </a:p>
        </p:txBody>
      </p:sp>
      <p:sp>
        <p:nvSpPr>
          <p:cNvPr id="285" name="Shape 28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Meccanismi di regolazione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/>
        </p:nvSpPr>
        <p:spPr>
          <a:xfrm>
            <a:off x="251519" y="2120083"/>
            <a:ext cx="2664295" cy="395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Territorialità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4067944" y="2744093"/>
            <a:ext cx="4176464" cy="396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Processo di colonizzazione </a:t>
            </a:r>
          </a:p>
        </p:txBody>
      </p:sp>
      <p:sp>
        <p:nvSpPr>
          <p:cNvPr id="292" name="Shape 292"/>
          <p:cNvSpPr txBox="1"/>
          <p:nvPr/>
        </p:nvSpPr>
        <p:spPr>
          <a:xfrm>
            <a:off x="4211958" y="1327995"/>
            <a:ext cx="4952677" cy="39369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Limitato numero di individui in un branco </a:t>
            </a:r>
          </a:p>
        </p:txBody>
      </p:sp>
      <p:sp>
        <p:nvSpPr>
          <p:cNvPr id="293" name="Shape 293"/>
          <p:cNvSpPr txBox="1"/>
          <p:nvPr/>
        </p:nvSpPr>
        <p:spPr>
          <a:xfrm>
            <a:off x="4067942" y="2116908"/>
            <a:ext cx="4947466" cy="395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Limitato numero di branchi in un’area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251519" y="1326405"/>
            <a:ext cx="2592287" cy="395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Comportamento sociale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251519" y="2731393"/>
            <a:ext cx="2880321" cy="395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Dispersione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251519" y="3429451"/>
            <a:ext cx="8639202" cy="244782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densità dei lupi NON è infinita….ma dipende: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 disponibilità di prede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 disponibilità di aree di rifugio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Dalla presenza o meno e dalla dimensione di branchi adiacenti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Dalle caratteristiche topografiche e vegetazionali dell’area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livello di presenza dell’uomo</a:t>
            </a:r>
          </a:p>
        </p:txBody>
      </p:sp>
      <p:sp>
        <p:nvSpPr>
          <p:cNvPr id="297" name="Shape 29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Meccanismi di regolazione</a:t>
            </a:r>
          </a:p>
        </p:txBody>
      </p:sp>
      <p:sp>
        <p:nvSpPr>
          <p:cNvPr id="298" name="Shape 298"/>
          <p:cNvSpPr/>
          <p:nvPr/>
        </p:nvSpPr>
        <p:spPr>
          <a:xfrm>
            <a:off x="3201643" y="1524050"/>
            <a:ext cx="736943" cy="19764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Shape 299"/>
          <p:cNvSpPr/>
          <p:nvPr/>
        </p:nvSpPr>
        <p:spPr>
          <a:xfrm>
            <a:off x="3131841" y="2312961"/>
            <a:ext cx="800056" cy="1992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3131841" y="2829419"/>
            <a:ext cx="808334" cy="19923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37" y="5556250"/>
            <a:ext cx="9151936" cy="13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4">
            <a:alphaModFix/>
          </a:blip>
          <a:srcRect b="0" l="0" r="24587" t="0"/>
          <a:stretch/>
        </p:blipFill>
        <p:spPr>
          <a:xfrm>
            <a:off x="323528" y="188639"/>
            <a:ext cx="8136903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4">
            <a:alphaModFix/>
          </a:blip>
          <a:srcRect b="0" l="75195" r="0" t="0"/>
          <a:stretch/>
        </p:blipFill>
        <p:spPr>
          <a:xfrm>
            <a:off x="3437937" y="3428998"/>
            <a:ext cx="2646230" cy="3192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LUPI POSSONO STARE QUI?</a:t>
            </a:r>
          </a:p>
        </p:txBody>
      </p:sp>
      <p:sp>
        <p:nvSpPr>
          <p:cNvPr id="306" name="Shape 30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POSSONO «AUMENTARE» INDEFINITAMENTE  - dinamica di popolazione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TERRITORI DI UN BRANCO SONO MOLTO VASTI  - 200 Km2  in media </a:t>
            </a:r>
          </a:p>
          <a:p>
            <a:pPr indent="-3429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POSSONO ESSERE PRESENTI IN UN’AREA E POI NON TORNARE O NON ESSERE PIU VISIBILI PER MOLTO TEMPO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lupi attaccano insieme?</a:t>
            </a:r>
            <a:b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Dipende dal contesto</a:t>
            </a:r>
          </a:p>
        </p:txBody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457200" y="1600200"/>
            <a:ext cx="8229600" cy="3989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Successo di un attacco inferiore al 10%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preda (selvatica) ha un grande margine dei salvezza (atteggiamento antipredatorio)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Equilibrio fra capacità del predatore e capacità della preda</a:t>
            </a:r>
          </a:p>
          <a:p>
            <a:pPr indent="-3429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i domestici l’equilibrio cambia perché cambia la RISPOSTA della preda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Quante pecore può mangiare?</a:t>
            </a:r>
          </a:p>
        </p:txBody>
      </p:sp>
      <p:pic>
        <p:nvPicPr>
          <p:cNvPr id="318" name="Shape 3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1628800"/>
            <a:ext cx="7848871" cy="372903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/>
          <p:nvPr/>
        </p:nvSpPr>
        <p:spPr>
          <a:xfrm>
            <a:off x="1691680" y="1628800"/>
            <a:ext cx="720080" cy="3384375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Shape 320"/>
          <p:cNvSpPr/>
          <p:nvPr/>
        </p:nvSpPr>
        <p:spPr>
          <a:xfrm>
            <a:off x="5364087" y="1628800"/>
            <a:ext cx="720080" cy="3384375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2195735" y="4725144"/>
            <a:ext cx="216023" cy="28803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5868144" y="4662939"/>
            <a:ext cx="216023" cy="28803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Quante pecore può mangiare?</a:t>
            </a:r>
          </a:p>
        </p:txBody>
      </p:sp>
      <p:sp>
        <p:nvSpPr>
          <p:cNvPr id="328" name="Shape 328"/>
          <p:cNvSpPr/>
          <p:nvPr/>
        </p:nvSpPr>
        <p:spPr>
          <a:xfrm>
            <a:off x="251519" y="1484783"/>
            <a:ext cx="864096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alcune vallate in cui sono presenti branchi di lupi, in alcuni anni, non si sono verificate predazioni sul bestiame domestico</a:t>
            </a:r>
          </a:p>
        </p:txBody>
      </p:sp>
      <p:sp>
        <p:nvSpPr>
          <p:cNvPr id="329" name="Shape 329"/>
          <p:cNvSpPr/>
          <p:nvPr/>
        </p:nvSpPr>
        <p:spPr>
          <a:xfrm>
            <a:off x="4860032" y="4192925"/>
            <a:ext cx="374441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Efficacia dei sistemi di prevenzione</a:t>
            </a:r>
          </a:p>
        </p:txBody>
      </p:sp>
      <p:sp>
        <p:nvSpPr>
          <p:cNvPr id="330" name="Shape 330"/>
          <p:cNvSpPr/>
          <p:nvPr/>
        </p:nvSpPr>
        <p:spPr>
          <a:xfrm>
            <a:off x="240161" y="3977480"/>
            <a:ext cx="410445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Mancanza di associazione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LUPO = PREDAZIONE sui DOMESTICI</a:t>
            </a:r>
          </a:p>
        </p:txBody>
      </p:sp>
      <p:sp>
        <p:nvSpPr>
          <p:cNvPr id="331" name="Shape 331"/>
          <p:cNvSpPr/>
          <p:nvPr/>
        </p:nvSpPr>
        <p:spPr>
          <a:xfrm rot="7876050">
            <a:off x="2915815" y="3068959"/>
            <a:ext cx="1008112" cy="7920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/>
          <p:nvPr/>
        </p:nvSpPr>
        <p:spPr>
          <a:xfrm rot="3272563">
            <a:off x="4986120" y="3113824"/>
            <a:ext cx="1008112" cy="7920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/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Quante pecore può mangiare?</a:t>
            </a:r>
          </a:p>
        </p:txBody>
      </p:sp>
      <p:sp>
        <p:nvSpPr>
          <p:cNvPr id="338" name="Shape 338"/>
          <p:cNvSpPr/>
          <p:nvPr/>
        </p:nvSpPr>
        <p:spPr>
          <a:xfrm>
            <a:off x="251519" y="1484783"/>
            <a:ext cx="864096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alcune vallate in cui sono presenti branchi di lupi, in alcuni anni, non si sono verificate predazioni sul bestiame domestico</a:t>
            </a:r>
          </a:p>
        </p:txBody>
      </p:sp>
      <p:sp>
        <p:nvSpPr>
          <p:cNvPr id="339" name="Shape 339"/>
          <p:cNvSpPr/>
          <p:nvPr/>
        </p:nvSpPr>
        <p:spPr>
          <a:xfrm>
            <a:off x="4860032" y="4192925"/>
            <a:ext cx="374441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Efficacia dei sistemi di prevenzione</a:t>
            </a:r>
          </a:p>
        </p:txBody>
      </p:sp>
      <p:sp>
        <p:nvSpPr>
          <p:cNvPr id="340" name="Shape 340"/>
          <p:cNvSpPr/>
          <p:nvPr/>
        </p:nvSpPr>
        <p:spPr>
          <a:xfrm>
            <a:off x="240161" y="3977480"/>
            <a:ext cx="410445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Mancanza di associazione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LUPO = PREDAZIONE sui DOMESTICI</a:t>
            </a:r>
          </a:p>
        </p:txBody>
      </p:sp>
      <p:sp>
        <p:nvSpPr>
          <p:cNvPr id="341" name="Shape 341"/>
          <p:cNvSpPr/>
          <p:nvPr/>
        </p:nvSpPr>
        <p:spPr>
          <a:xfrm rot="7876050">
            <a:off x="2915815" y="3068959"/>
            <a:ext cx="1008112" cy="7920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/>
          <p:nvPr/>
        </p:nvSpPr>
        <p:spPr>
          <a:xfrm rot="3272563">
            <a:off x="4986120" y="3113824"/>
            <a:ext cx="1008112" cy="79208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2276" y="1196751"/>
            <a:ext cx="3020199" cy="47334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Shape 34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 cosa mangia quindi?</a:t>
            </a:r>
          </a:p>
        </p:txBody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457200" y="1600200"/>
            <a:ext cx="533893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90 % UNGULATI SELVATICI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Capriolo, camoscio, cervo, cinghiale, stambecco (raramente) circa 1,5 kg/giorno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 TUTTO IL RESTO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dipende da quello che trova durante al satgione e alla locale disponibilità delle prede</a:t>
            </a:r>
          </a:p>
          <a:p>
            <a:pPr indent="-3429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DOMESTICI 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sono presenti quasi esclusivamente nelal dieta estiva (disponibilità)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 viene attaccato?</a:t>
            </a:r>
          </a:p>
        </p:txBody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323528" y="1800898"/>
            <a:ext cx="8229600" cy="3845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Principalmente ovini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Pascolo vagante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Assenza del pastore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Assenza di cani</a:t>
            </a:r>
          </a:p>
          <a:p>
            <a:pPr indent="-3429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Bestiame non ricoverato durante la notte</a:t>
            </a: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048" y="1484783"/>
            <a:ext cx="3486526" cy="2616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danni?</a:t>
            </a:r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Perché uccide più di quel che mangia?</a:t>
            </a:r>
          </a:p>
        </p:txBody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457200" y="1600200"/>
            <a:ext cx="8229600" cy="3917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Surplus killing uccisione di 4-7 animali senza consumo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scatenato dalla reazione della preda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Principalmente nei domestici ma accade anche sui selvatici nelle prime fasi di colonizzazione di un’area, poi i selvatici si adattano</a:t>
            </a:r>
          </a:p>
          <a:p>
            <a:pPr indent="-3429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/>
        </p:nvSpPr>
        <p:spPr>
          <a:xfrm>
            <a:off x="512762" y="1268759"/>
            <a:ext cx="8229600" cy="2736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 esiste l’opzione ATTACCHI ZERO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prevenzione è fondamentale per creare una situazione sostenibile sul lungo periodo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251518" y="4810846"/>
            <a:ext cx="4104457" cy="766763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GESTIONE ANIMALI IN ALPEGGIO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4716016" y="4789451"/>
            <a:ext cx="4165600" cy="395287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UTILIZZO DI SISTEMI DI PREVENZIONE</a:t>
            </a:r>
          </a:p>
        </p:txBody>
      </p:sp>
      <p:sp>
        <p:nvSpPr>
          <p:cNvPr id="376" name="Shape 3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prevenire gli attacchi?</a:t>
            </a:r>
          </a:p>
        </p:txBody>
      </p:sp>
      <p:sp>
        <p:nvSpPr>
          <p:cNvPr id="377" name="Shape 377"/>
          <p:cNvSpPr/>
          <p:nvPr/>
        </p:nvSpPr>
        <p:spPr>
          <a:xfrm rot="7486315">
            <a:off x="2965275" y="4049746"/>
            <a:ext cx="936104" cy="57606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/>
          <p:nvPr/>
        </p:nvSpPr>
        <p:spPr>
          <a:xfrm rot="3070128">
            <a:off x="4930535" y="4064233"/>
            <a:ext cx="936104" cy="57606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lupi ci sono in Italia? </a:t>
            </a:r>
            <a:b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7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457200" y="1600200"/>
            <a:ext cx="4978895" cy="3917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Stima 1.200-1.800 lupi in ITALIA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57-89 lupi sulle ALPI</a:t>
            </a:r>
          </a:p>
          <a:p>
            <a:pPr indent="-3429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1.037-1381 Appennino centro-settentrionale </a:t>
            </a:r>
          </a:p>
          <a:p>
            <a:pPr indent="-3429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175-330 sull’Appennino meridionale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6135" y="1268759"/>
            <a:ext cx="3219450" cy="466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675" y="871537"/>
            <a:ext cx="3625849" cy="27463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Shape 384"/>
          <p:cNvGrpSpPr/>
          <p:nvPr/>
        </p:nvGrpSpPr>
        <p:grpSpPr>
          <a:xfrm>
            <a:off x="838200" y="957262"/>
            <a:ext cx="3667125" cy="2784475"/>
            <a:chOff x="838200" y="957262"/>
            <a:chExt cx="3667125" cy="2784475"/>
          </a:xfrm>
        </p:grpSpPr>
        <p:pic>
          <p:nvPicPr>
            <p:cNvPr id="385" name="Shape 38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8200" y="957262"/>
              <a:ext cx="3667125" cy="27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Shape 386"/>
            <p:cNvSpPr txBox="1"/>
            <p:nvPr/>
          </p:nvSpPr>
          <p:spPr>
            <a:xfrm>
              <a:off x="2301875" y="957262"/>
              <a:ext cx="754062" cy="439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rIns="90000" tIns="450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Calibri"/>
                <a:buNone/>
              </a:pPr>
              <a:r>
                <a:rPr b="1" i="0" lang="en-US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Cani  </a:t>
              </a:r>
            </a:p>
          </p:txBody>
        </p:sp>
      </p:grpSp>
      <p:sp>
        <p:nvSpPr>
          <p:cNvPr id="387" name="Shape 387"/>
          <p:cNvSpPr txBox="1"/>
          <p:nvPr/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br>
              <a:rPr b="1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388" name="Shape 388"/>
          <p:cNvSpPr txBox="1"/>
          <p:nvPr/>
        </p:nvSpPr>
        <p:spPr>
          <a:xfrm>
            <a:off x="503237" y="-93660"/>
            <a:ext cx="8183562" cy="1050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prevenzione – OVICP</a:t>
            </a:r>
          </a:p>
        </p:txBody>
      </p:sp>
      <p:grpSp>
        <p:nvGrpSpPr>
          <p:cNvPr id="389" name="Shape 389"/>
          <p:cNvGrpSpPr/>
          <p:nvPr/>
        </p:nvGrpSpPr>
        <p:grpSpPr>
          <a:xfrm>
            <a:off x="2814635" y="3341687"/>
            <a:ext cx="3590923" cy="2881312"/>
            <a:chOff x="2814635" y="3341687"/>
            <a:chExt cx="3590923" cy="2881312"/>
          </a:xfrm>
        </p:grpSpPr>
        <p:pic>
          <p:nvPicPr>
            <p:cNvPr id="390" name="Shape 39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14635" y="3341687"/>
              <a:ext cx="3590923" cy="2881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Shape 391"/>
            <p:cNvSpPr txBox="1"/>
            <p:nvPr/>
          </p:nvSpPr>
          <p:spPr>
            <a:xfrm>
              <a:off x="3040060" y="3619500"/>
              <a:ext cx="3365498" cy="4397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rIns="90000" tIns="450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Calibri"/>
                <a:buNone/>
              </a:pPr>
              <a:r>
                <a:rPr b="1" i="0" lang="en-US" sz="20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Recinti elettrificati mobili</a:t>
              </a:r>
            </a:p>
          </p:txBody>
        </p:sp>
      </p:grpSp>
      <p:sp>
        <p:nvSpPr>
          <p:cNvPr id="392" name="Shape 392"/>
          <p:cNvSpPr txBox="1"/>
          <p:nvPr/>
        </p:nvSpPr>
        <p:spPr>
          <a:xfrm>
            <a:off x="5524500" y="957262"/>
            <a:ext cx="2343150" cy="441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Calibri"/>
              <a:buNone/>
            </a:pPr>
            <a:r>
              <a:rPr b="1" i="0" lang="en-US" sz="2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Dissuasori luminosi  </a:t>
            </a:r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45250" y="3644900"/>
            <a:ext cx="2698750" cy="235743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Shape 394"/>
          <p:cNvSpPr txBox="1"/>
          <p:nvPr/>
        </p:nvSpPr>
        <p:spPr>
          <a:xfrm>
            <a:off x="6916735" y="5432425"/>
            <a:ext cx="1544636" cy="441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Calibri"/>
              <a:buNone/>
            </a:pPr>
            <a:r>
              <a:rPr b="1" i="0" lang="en-US" sz="20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Recinti fissi   </a:t>
            </a:r>
          </a:p>
        </p:txBody>
      </p:sp>
      <p:grpSp>
        <p:nvGrpSpPr>
          <p:cNvPr id="395" name="Shape 395"/>
          <p:cNvGrpSpPr/>
          <p:nvPr/>
        </p:nvGrpSpPr>
        <p:grpSpPr>
          <a:xfrm>
            <a:off x="33335" y="3814762"/>
            <a:ext cx="3103561" cy="2408236"/>
            <a:chOff x="33335" y="3814762"/>
            <a:chExt cx="3103561" cy="2408236"/>
          </a:xfrm>
        </p:grpSpPr>
        <p:pic>
          <p:nvPicPr>
            <p:cNvPr id="396" name="Shape 39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3335" y="3814762"/>
              <a:ext cx="3103561" cy="24082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Shape 397"/>
            <p:cNvSpPr txBox="1"/>
            <p:nvPr/>
          </p:nvSpPr>
          <p:spPr>
            <a:xfrm>
              <a:off x="288925" y="3814762"/>
              <a:ext cx="1289048" cy="5095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rIns="90000" tIns="450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Calibri"/>
                <a:buNone/>
              </a:pPr>
              <a:r>
                <a:rPr b="1" i="0" lang="en-US" sz="24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Stalla      </a:t>
              </a:r>
            </a:p>
          </p:txBody>
        </p:sp>
      </p:grp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Shape 403"/>
          <p:cNvGrpSpPr/>
          <p:nvPr/>
        </p:nvGrpSpPr>
        <p:grpSpPr>
          <a:xfrm>
            <a:off x="238125" y="1374775"/>
            <a:ext cx="2435224" cy="2643185"/>
            <a:chOff x="238125" y="1374775"/>
            <a:chExt cx="2435224" cy="2643185"/>
          </a:xfrm>
        </p:grpSpPr>
        <p:pic>
          <p:nvPicPr>
            <p:cNvPr id="404" name="Shape 40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8125" y="1374775"/>
              <a:ext cx="2435224" cy="26431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5" name="Shape 405"/>
            <p:cNvSpPr txBox="1"/>
            <p:nvPr/>
          </p:nvSpPr>
          <p:spPr>
            <a:xfrm>
              <a:off x="877887" y="1525587"/>
              <a:ext cx="738187" cy="363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rIns="90000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Cani </a:t>
              </a:r>
            </a:p>
          </p:txBody>
        </p:sp>
      </p:grpSp>
      <p:sp>
        <p:nvSpPr>
          <p:cNvPr id="406" name="Shape 406"/>
          <p:cNvSpPr txBox="1"/>
          <p:nvPr/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br>
              <a:rPr b="1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407" name="Shape 407"/>
          <p:cNvSpPr txBox="1"/>
          <p:nvPr/>
        </p:nvSpPr>
        <p:spPr>
          <a:xfrm>
            <a:off x="503237" y="188910"/>
            <a:ext cx="8183562" cy="1050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sistemi di prevenzione – BOVINI</a:t>
            </a:r>
          </a:p>
        </p:txBody>
      </p:sp>
      <p:grpSp>
        <p:nvGrpSpPr>
          <p:cNvPr id="408" name="Shape 408"/>
          <p:cNvGrpSpPr/>
          <p:nvPr/>
        </p:nvGrpSpPr>
        <p:grpSpPr>
          <a:xfrm>
            <a:off x="2181225" y="3600450"/>
            <a:ext cx="2714624" cy="2297111"/>
            <a:chOff x="2181225" y="3600450"/>
            <a:chExt cx="2714624" cy="2297111"/>
          </a:xfrm>
        </p:grpSpPr>
        <p:pic>
          <p:nvPicPr>
            <p:cNvPr id="409" name="Shape 40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81225" y="3600450"/>
              <a:ext cx="2714624" cy="22971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Shape 410"/>
            <p:cNvSpPr txBox="1"/>
            <p:nvPr/>
          </p:nvSpPr>
          <p:spPr>
            <a:xfrm>
              <a:off x="3094035" y="3719512"/>
              <a:ext cx="1117923" cy="39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rIns="90000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Fladry</a:t>
              </a:r>
            </a:p>
          </p:txBody>
        </p:sp>
      </p:grpSp>
      <p:grpSp>
        <p:nvGrpSpPr>
          <p:cNvPr id="411" name="Shape 411"/>
          <p:cNvGrpSpPr/>
          <p:nvPr/>
        </p:nvGrpSpPr>
        <p:grpSpPr>
          <a:xfrm>
            <a:off x="5289550" y="3140967"/>
            <a:ext cx="3740671" cy="2767706"/>
            <a:chOff x="5289550" y="3140967"/>
            <a:chExt cx="3740671" cy="2767706"/>
          </a:xfrm>
        </p:grpSpPr>
        <p:pic>
          <p:nvPicPr>
            <p:cNvPr id="412" name="Shape 4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89550" y="3459162"/>
              <a:ext cx="3392485" cy="2449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Shape 413"/>
            <p:cNvSpPr txBox="1"/>
            <p:nvPr/>
          </p:nvSpPr>
          <p:spPr>
            <a:xfrm>
              <a:off x="6570664" y="3140967"/>
              <a:ext cx="2459557" cy="363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rIns="90000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Dissuasori acustici </a:t>
              </a:r>
            </a:p>
          </p:txBody>
        </p:sp>
      </p:grpSp>
      <p:grpSp>
        <p:nvGrpSpPr>
          <p:cNvPr id="414" name="Shape 414"/>
          <p:cNvGrpSpPr/>
          <p:nvPr/>
        </p:nvGrpSpPr>
        <p:grpSpPr>
          <a:xfrm>
            <a:off x="3662362" y="1020762"/>
            <a:ext cx="3251198" cy="2217736"/>
            <a:chOff x="3662362" y="1020762"/>
            <a:chExt cx="3251198" cy="2217736"/>
          </a:xfrm>
        </p:grpSpPr>
        <p:pic>
          <p:nvPicPr>
            <p:cNvPr id="415" name="Shape 4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62362" y="1020762"/>
              <a:ext cx="3251198" cy="2217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Shape 416"/>
            <p:cNvSpPr txBox="1"/>
            <p:nvPr/>
          </p:nvSpPr>
          <p:spPr>
            <a:xfrm>
              <a:off x="4959350" y="1149350"/>
              <a:ext cx="1882775" cy="3635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000" lIns="90000" rIns="90000" tIns="450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ct val="250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Filo elettrificato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588" y="1556791"/>
            <a:ext cx="5178425" cy="346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97512" y="3657882"/>
            <a:ext cx="2459037" cy="317658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479425" y="230187"/>
            <a:ext cx="8185149" cy="5762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Presenza pastore</a:t>
            </a: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64087" y="908720"/>
            <a:ext cx="3532187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br>
              <a:rPr b="1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431" name="Shape 431"/>
          <p:cNvSpPr txBox="1"/>
          <p:nvPr/>
        </p:nvSpPr>
        <p:spPr>
          <a:xfrm>
            <a:off x="468312" y="296862"/>
            <a:ext cx="8183562" cy="5762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Gestione animali in alpeggio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617537" y="1008062"/>
            <a:ext cx="4311648" cy="517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Presenza di femmine gravide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5683250" y="4351337"/>
            <a:ext cx="2890836" cy="517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Nascite in alpeggio</a:t>
            </a:r>
          </a:p>
        </p:txBody>
      </p:sp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1" y="2348880"/>
            <a:ext cx="4945062" cy="2884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6562" y="1808160"/>
            <a:ext cx="3135312" cy="2351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faccio se ho un danno?</a:t>
            </a:r>
          </a:p>
        </p:txBody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 faccio a «prevenire»?</a:t>
            </a:r>
          </a:p>
        </p:txBody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Perché si spendono soldi per il lupo?</a:t>
            </a:r>
          </a:p>
        </p:txBody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457200" y="16002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si spendono per il LUPO in senso stretto, che non ne ha bisogno, ma per garantire al Lupo e all’Uomo una convivenza possibile</a:t>
            </a:r>
          </a:p>
        </p:txBody>
      </p:sp>
      <p:sp>
        <p:nvSpPr>
          <p:cNvPr id="454" name="Shape 454"/>
          <p:cNvSpPr/>
          <p:nvPr/>
        </p:nvSpPr>
        <p:spPr>
          <a:xfrm>
            <a:off x="827583" y="3573016"/>
            <a:ext cx="2736303" cy="100811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Sistemi di prevenzione</a:t>
            </a:r>
          </a:p>
        </p:txBody>
      </p:sp>
      <p:sp>
        <p:nvSpPr>
          <p:cNvPr id="455" name="Shape 455"/>
          <p:cNvSpPr/>
          <p:nvPr/>
        </p:nvSpPr>
        <p:spPr>
          <a:xfrm>
            <a:off x="5220071" y="3717776"/>
            <a:ext cx="2736303" cy="100811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Formazione </a:t>
            </a:r>
            <a:r>
              <a:rPr b="0" i="0" lang="en-US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/veterinari, guardie etcc)</a:t>
            </a:r>
          </a:p>
        </p:txBody>
      </p:sp>
      <p:sp>
        <p:nvSpPr>
          <p:cNvPr id="456" name="Shape 456"/>
          <p:cNvSpPr/>
          <p:nvPr/>
        </p:nvSpPr>
        <p:spPr>
          <a:xfrm>
            <a:off x="3131840" y="3390325"/>
            <a:ext cx="2736303" cy="100811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monitoraggio</a:t>
            </a:r>
          </a:p>
        </p:txBody>
      </p:sp>
      <p:sp>
        <p:nvSpPr>
          <p:cNvPr id="457" name="Shape 457"/>
          <p:cNvSpPr/>
          <p:nvPr/>
        </p:nvSpPr>
        <p:spPr>
          <a:xfrm>
            <a:off x="3203848" y="4581128"/>
            <a:ext cx="2736303" cy="100811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conoscenza</a:t>
            </a:r>
          </a:p>
        </p:txBody>
      </p:sp>
      <p:sp>
        <p:nvSpPr>
          <p:cNvPr id="458" name="Shape 458"/>
          <p:cNvSpPr/>
          <p:nvPr/>
        </p:nvSpPr>
        <p:spPr>
          <a:xfrm>
            <a:off x="857874" y="4725887"/>
            <a:ext cx="2736303" cy="100811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Rifusione danni</a:t>
            </a:r>
          </a:p>
        </p:txBody>
      </p:sp>
      <p:sp>
        <p:nvSpPr>
          <p:cNvPr id="459" name="Shape 459"/>
          <p:cNvSpPr/>
          <p:nvPr/>
        </p:nvSpPr>
        <p:spPr>
          <a:xfrm>
            <a:off x="5868144" y="4581128"/>
            <a:ext cx="3024335" cy="1008112"/>
          </a:xfrm>
          <a:prstGeom prst="ellipse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comunicazione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hape 4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3037" y="3529012"/>
            <a:ext cx="1412873" cy="1412873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Shape 466"/>
          <p:cNvSpPr txBox="1"/>
          <p:nvPr/>
        </p:nvSpPr>
        <p:spPr>
          <a:xfrm>
            <a:off x="14286" y="6237287"/>
            <a:ext cx="32162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b="0" i="0" lang="en-US" sz="18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Presentazione dei partner</a:t>
            </a:r>
          </a:p>
        </p:txBody>
      </p:sp>
      <p:pic>
        <p:nvPicPr>
          <p:cNvPr id="467" name="Shape 4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0" y="3789362"/>
            <a:ext cx="1006473" cy="100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7375" y="3789362"/>
            <a:ext cx="776286" cy="141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25700" y="4819650"/>
            <a:ext cx="1071561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1437" y="4922837"/>
            <a:ext cx="1371598" cy="53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27562" y="4140200"/>
            <a:ext cx="1441448" cy="17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8062" y="4846637"/>
            <a:ext cx="750887" cy="73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29485" y="4700587"/>
            <a:ext cx="877887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41300" y="2428875"/>
            <a:ext cx="8651875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986085" y="3895725"/>
            <a:ext cx="1581150" cy="614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530975" y="3779837"/>
            <a:ext cx="922337" cy="92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753100" y="4789487"/>
            <a:ext cx="1149349" cy="8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4498975" y="1628775"/>
            <a:ext cx="1506537" cy="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946525" y="1700210"/>
            <a:ext cx="466725" cy="4635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Shape 480"/>
          <p:cNvSpPr txBox="1"/>
          <p:nvPr/>
        </p:nvSpPr>
        <p:spPr>
          <a:xfrm>
            <a:off x="250825" y="873125"/>
            <a:ext cx="8642349" cy="996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000" lIns="90000" rIns="90000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 WOLFALPS: 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“Wolf in the alps: implementation of coordinated wolf conservation actions in core areas and beyond”</a:t>
            </a:r>
            <a:b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Perché devono stare qui?</a:t>
            </a:r>
          </a:p>
        </p:txBody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395536" y="134076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esiste un lupo buono ne un lupo cattivo, Esiste il lupo, predatore, che DEVE poter vivere in armonia con il suo ambiente. Sta a noi garantirglielo, in ACCORDO con le nostre RAGIONEVOLI esigenze, anche per un miglior qualità della vita, di cui la presenza del selvatico sarà una significativa componente. (Cagnolaro, 1991)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625" y="0"/>
            <a:ext cx="8369298" cy="63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/>
          <p:nvPr/>
        </p:nvSpPr>
        <p:spPr>
          <a:xfrm>
            <a:off x="5508625" y="2781300"/>
            <a:ext cx="215899" cy="215899"/>
          </a:xfrm>
          <a:prstGeom prst="ellipse">
            <a:avLst/>
          </a:prstGeom>
          <a:solidFill>
            <a:srgbClr val="FF66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5292725" y="1773235"/>
            <a:ext cx="215899" cy="215899"/>
          </a:xfrm>
          <a:prstGeom prst="ellipse">
            <a:avLst/>
          </a:prstGeom>
          <a:solidFill>
            <a:srgbClr val="FFFFCC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1116012" y="2997200"/>
            <a:ext cx="215899" cy="215899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1116012" y="2852735"/>
            <a:ext cx="4317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97" name="Shape 97"/>
          <p:cNvSpPr/>
          <p:nvPr/>
        </p:nvSpPr>
        <p:spPr>
          <a:xfrm>
            <a:off x="1160462" y="3617912"/>
            <a:ext cx="215899" cy="215899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1187450" y="3141660"/>
            <a:ext cx="215899" cy="215899"/>
          </a:xfrm>
          <a:prstGeom prst="ellipse">
            <a:avLst/>
          </a:prstGeom>
          <a:solidFill>
            <a:srgbClr val="FF66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1116012" y="3068635"/>
            <a:ext cx="4317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3708400" y="2276475"/>
            <a:ext cx="4317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rIns="90000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101" name="Shape 101"/>
          <p:cNvSpPr/>
          <p:nvPr/>
        </p:nvSpPr>
        <p:spPr>
          <a:xfrm>
            <a:off x="5219700" y="2492375"/>
            <a:ext cx="865187" cy="720724"/>
          </a:xfrm>
          <a:prstGeom prst="ellipse">
            <a:avLst/>
          </a:prstGeom>
          <a:noFill/>
          <a:ln cap="flat" cmpd="sng" w="41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lupi ci sono sulle ALPI?</a:t>
            </a:r>
            <a:b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7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2013</a:t>
            </a:r>
          </a:p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branchi fra Piemonte e Francia</a:t>
            </a:r>
          </a:p>
          <a:p>
            <a:pPr indent="-3429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coppie e 3 individui solitari campionati stabilmente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331" y="701666"/>
            <a:ext cx="7882513" cy="545466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/>
          <p:nvPr/>
        </p:nvSpPr>
        <p:spPr>
          <a:xfrm rot="8379456">
            <a:off x="7206591" y="4769770"/>
            <a:ext cx="1223962" cy="576262"/>
          </a:xfrm>
          <a:prstGeom prst="rightArrow">
            <a:avLst>
              <a:gd fmla="val 50000" name="adj1"/>
              <a:gd fmla="val 53099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 b="0" l="0" r="76932" t="0"/>
          <a:stretch/>
        </p:blipFill>
        <p:spPr>
          <a:xfrm>
            <a:off x="80963" y="6216650"/>
            <a:ext cx="1001711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/>
          <p:nvPr/>
        </p:nvSpPr>
        <p:spPr>
          <a:xfrm rot="-2148272">
            <a:off x="1670087" y="1246002"/>
            <a:ext cx="1223962" cy="576263"/>
          </a:xfrm>
          <a:prstGeom prst="rightArrow">
            <a:avLst>
              <a:gd fmla="val 50000" name="adj1"/>
              <a:gd fmla="val 53099" name="adj2"/>
            </a:avLst>
          </a:prstGeom>
          <a:solidFill>
            <a:srgbClr val="00B050"/>
          </a:solidFill>
          <a:ln cap="flat" cmpd="sng" w="9525">
            <a:solidFill>
              <a:srgbClr val="92D05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/>
          <p:nvPr/>
        </p:nvSpPr>
        <p:spPr>
          <a:xfrm>
            <a:off x="1663902" y="3477714"/>
            <a:ext cx="666303" cy="649118"/>
          </a:xfrm>
          <a:prstGeom prst="ellipse">
            <a:avLst/>
          </a:prstGeom>
          <a:noFill/>
          <a:ln cap="flat" cmpd="sng" w="444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/>
          <p:nvPr>
            <p:ph type="title"/>
          </p:nvPr>
        </p:nvSpPr>
        <p:spPr>
          <a:xfrm>
            <a:off x="457200" y="446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Quanti lupi ci sono qui?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8782" y="1191073"/>
            <a:ext cx="3352799" cy="473868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/>
          <p:nvPr/>
        </p:nvSpPr>
        <p:spPr>
          <a:xfrm>
            <a:off x="519112" y="2560635"/>
            <a:ext cx="184149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439" y="1196751"/>
            <a:ext cx="3341685" cy="47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Perchè sono tornati?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Perchè sono tornati?</a:t>
            </a: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3" y="1259525"/>
            <a:ext cx="2408438" cy="130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6105" y="1104813"/>
            <a:ext cx="2420300" cy="161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2080" y="2789235"/>
            <a:ext cx="2848350" cy="311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7583" y="2789235"/>
            <a:ext cx="2525294" cy="2764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FFFF"/>
            </a:gs>
            <a:gs pos="100000">
              <a:srgbClr val="E6E6E6"/>
            </a:gs>
          </a:gsLst>
          <a:lin ang="5400000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Perchè sono tornati?</a:t>
            </a: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1128" y="1263246"/>
            <a:ext cx="1875762" cy="1578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2560" y="2897338"/>
            <a:ext cx="2611846" cy="297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1683" y="1287384"/>
            <a:ext cx="2144087" cy="150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4318" y="2987409"/>
            <a:ext cx="3456383" cy="2510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Personalizza struttur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OI_THEME_TEMPLATE_DESIGN">
  <a:themeElements>
    <a:clrScheme name="POI_THEME_TEMPLATE_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