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4.xml"/>
  <Override ContentType="application/vnd.openxmlformats-officedocument.presentationml.slideMaster+xml" PartName="/ppt/slideMasters/slideMaster5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6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  <Override ContentType="application/vnd.openxmlformats-officedocument.theme+xml" PartName="/ppt/theme/theme5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3" r:id="rId4"/>
    <p:sldMasterId id="2147483654" r:id="rId5"/>
    <p:sldMasterId id="2147483655" r:id="rId6"/>
    <p:sldMasterId id="2147483656" r:id="rId7"/>
    <p:sldMasterId id="2147483657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y="6858000" cx="9144000"/>
  <p:notesSz cx="6888150" cy="10020300"/>
  <p:embeddedFontLst>
    <p:embeddedFont>
      <p:font typeface="Questrial"/>
      <p:regular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87CDEF5A-D86F-437F-A6D2-43E512E2FAB4}">
  <a:tblStyle styleId="{87CDEF5A-D86F-437F-A6D2-43E512E2FAB4}" styleName="Table_0"/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1.xml"/><Relationship Id="rId22" Type="http://schemas.openxmlformats.org/officeDocument/2006/relationships/slide" Target="slides/slide13.xml"/><Relationship Id="rId21" Type="http://schemas.openxmlformats.org/officeDocument/2006/relationships/slide" Target="slides/slide12.xml"/><Relationship Id="rId24" Type="http://schemas.openxmlformats.org/officeDocument/2006/relationships/slide" Target="slides/slide15.xml"/><Relationship Id="rId23" Type="http://schemas.openxmlformats.org/officeDocument/2006/relationships/slide" Target="slides/slide14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26" Type="http://schemas.openxmlformats.org/officeDocument/2006/relationships/slide" Target="slides/slide17.xml"/><Relationship Id="rId25" Type="http://schemas.openxmlformats.org/officeDocument/2006/relationships/slide" Target="slides/slide16.xml"/><Relationship Id="rId28" Type="http://schemas.openxmlformats.org/officeDocument/2006/relationships/slide" Target="slides/slide19.xml"/><Relationship Id="rId27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6" Type="http://schemas.openxmlformats.org/officeDocument/2006/relationships/slideMaster" Target="slideMasters/slideMaster3.xml"/><Relationship Id="rId29" Type="http://schemas.openxmlformats.org/officeDocument/2006/relationships/slide" Target="slides/slide20.xml"/><Relationship Id="rId7" Type="http://schemas.openxmlformats.org/officeDocument/2006/relationships/slideMaster" Target="slideMasters/slideMaster4.xml"/><Relationship Id="rId8" Type="http://schemas.openxmlformats.org/officeDocument/2006/relationships/slideMaster" Target="slideMasters/slideMaster5.xml"/><Relationship Id="rId31" Type="http://schemas.openxmlformats.org/officeDocument/2006/relationships/font" Target="fonts/Questrial-regular.fntdata"/><Relationship Id="rId30" Type="http://schemas.openxmlformats.org/officeDocument/2006/relationships/slide" Target="slides/slide21.xml"/><Relationship Id="rId11" Type="http://schemas.openxmlformats.org/officeDocument/2006/relationships/slide" Target="slides/slide2.xml"/><Relationship Id="rId10" Type="http://schemas.openxmlformats.org/officeDocument/2006/relationships/slide" Target="slides/slide1.xml"/><Relationship Id="rId13" Type="http://schemas.openxmlformats.org/officeDocument/2006/relationships/slide" Target="slides/slide4.xml"/><Relationship Id="rId12" Type="http://schemas.openxmlformats.org/officeDocument/2006/relationships/slide" Target="slides/slide3.xml"/><Relationship Id="rId15" Type="http://schemas.openxmlformats.org/officeDocument/2006/relationships/slide" Target="slides/slide6.xml"/><Relationship Id="rId14" Type="http://schemas.openxmlformats.org/officeDocument/2006/relationships/slide" Target="slides/slide5.xml"/><Relationship Id="rId17" Type="http://schemas.openxmlformats.org/officeDocument/2006/relationships/slide" Target="slides/slide8.xml"/><Relationship Id="rId16" Type="http://schemas.openxmlformats.org/officeDocument/2006/relationships/slide" Target="slides/slide7.xml"/><Relationship Id="rId19" Type="http://schemas.openxmlformats.org/officeDocument/2006/relationships/slide" Target="slides/slide10.xml"/><Relationship Id="rId18" Type="http://schemas.openxmlformats.org/officeDocument/2006/relationships/slide" Target="slides/slide9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FFFFFF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10" type="dt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2" type="sldNum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5" name="Shape 5"/>
          <p:cNvSpPr/>
          <p:nvPr>
            <p:ph idx="2" type="sldImg"/>
          </p:nvPr>
        </p:nvSpPr>
        <p:spPr>
          <a:xfrm>
            <a:off x="1106487" y="812800"/>
            <a:ext cx="5343525" cy="400685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755650" y="5078412"/>
            <a:ext cx="6046787" cy="48101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Clr>
                <a:schemeClr val="dk1"/>
              </a:buClr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3" type="hdr"/>
          </p:nvPr>
        </p:nvSpPr>
        <p:spPr>
          <a:xfrm>
            <a:off x="0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4" type="dt"/>
          </p:nvPr>
        </p:nvSpPr>
        <p:spPr>
          <a:xfrm>
            <a:off x="4278312" y="0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0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Times New Roman"/>
              <a:buNone/>
              <a:defRPr b="0" i="0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5" type="sldNum"/>
          </p:nvPr>
        </p:nvSpPr>
        <p:spPr>
          <a:xfrm>
            <a:off x="4278312" y="10156825"/>
            <a:ext cx="3279775" cy="533399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rIns="0" tIns="0">
            <a:noAutofit/>
          </a:bodyPr>
          <a:lstStyle/>
          <a:p>
            <a:pPr indent="0" lvl="0" marL="0" marR="0" rtl="0" algn="r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69" name="Shape 69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71" name="Shape 171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88" name="Shape 18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Shape 199"/>
          <p:cNvSpPr txBox="1"/>
          <p:nvPr/>
        </p:nvSpPr>
        <p:spPr>
          <a:xfrm>
            <a:off x="3903662" y="9518650"/>
            <a:ext cx="2984500" cy="500062"/>
          </a:xfrm>
          <a:prstGeom prst="rect">
            <a:avLst/>
          </a:prstGeom>
          <a:noFill/>
          <a:ln>
            <a:noFill/>
          </a:ln>
        </p:spPr>
        <p:txBody>
          <a:bodyPr anchorCtr="0" anchor="b" bIns="48225" lIns="96475" rIns="96475" tIns="482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3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Shape 226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27" name="Shape 227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Shape 236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37" name="Shape 237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Shape 238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7" name="Shape 267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Shape 276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77" name="Shape 277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6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Shape 287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288" name="Shape 288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0" name="Shape 80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Oggi parliamo di lupo: dati biometrici e peso</a:t>
            </a: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Shape 30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08" name="Shape 30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Filo per tenerle più unite, </a:t>
            </a: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Sobrero tutto l’alpeggio filo fisso 4-10 ettari</a:t>
            </a:r>
          </a:p>
        </p:txBody>
      </p:sp>
      <p:sp>
        <p:nvSpPr>
          <p:cNvPr id="309" name="Shape 309"/>
          <p:cNvSpPr txBox="1"/>
          <p:nvPr/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Shape 327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328" name="Shape 328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88" name="Shape 8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98" name="Shape 9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scomparsa è attribuibile alla persecuzione diretta, che prende avvio dal conflitto tra uomo e lupo a causa delle predazioni di quest’ultimo, ma diventa un fatto anche socio-culturale (lupo identificato con un nemico della società, un essere nocivo per lo sviluppo dell’uomo: taglie per la sua eliminazione)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/>
          <p:nvPr>
            <p:ph idx="2" type="sldImg"/>
          </p:nvPr>
        </p:nvSpPr>
        <p:spPr>
          <a:xfrm>
            <a:off x="1106487" y="812800"/>
            <a:ext cx="5345111" cy="4008435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9" name="Shape 119"/>
          <p:cNvSpPr txBox="1"/>
          <p:nvPr>
            <p:ph idx="1" type="body"/>
          </p:nvPr>
        </p:nvSpPr>
        <p:spPr>
          <a:xfrm>
            <a:off x="755650" y="5078412"/>
            <a:ext cx="6048374" cy="4811712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35" name="Shape 135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/>
          <p:nvPr>
            <p:ph idx="2" type="sldImg"/>
          </p:nvPr>
        </p:nvSpPr>
        <p:spPr>
          <a:xfrm>
            <a:off x="0" y="0"/>
            <a:ext cx="1587" cy="1587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48" name="Shape 148"/>
          <p:cNvSpPr txBox="1"/>
          <p:nvPr>
            <p:ph idx="1" type="body"/>
          </p:nvPr>
        </p:nvSpPr>
        <p:spPr>
          <a:xfrm>
            <a:off x="0" y="0"/>
            <a:ext cx="1587" cy="1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Più nello specifico ecco la distribuzione dei lupi aggiornata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LA FRECCIA ROSSA INDICA CUSIO (BG) DOVE E’ L’INCONTRO DEL 9 AGOSTO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Nuclei rosa: branchi stabili (Calanda – Svizzera e Monti Lessini)</a:t>
            </a: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Bollini: individui genotipizzati: rossa è la femmina F10 sulle Dolomiti di Brenta; verde  chiaro l’individuo in Valtellina; azzurro M24: maschio in alta Val di Non; giallo e verde scuro: altri due individui in Alto Adige</a:t>
            </a:r>
          </a:p>
          <a:p>
            <a:pPr indent="-215900" lvl="0" marL="215900" marR="0" rtl="0" algn="l">
              <a:spcBef>
                <a:spcPts val="0"/>
              </a:spcBef>
              <a:buClr>
                <a:srgbClr val="000000"/>
              </a:buClr>
              <a:buSzPct val="45000"/>
              <a:buFont typeface="Noto Sans Symbols"/>
              <a:buChar char="-"/>
            </a:pPr>
            <a:r>
              <a:rPr b="0" i="0" lang="en-US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Puntini: segni di presenza non genotipizzati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/>
          <p:nvPr>
            <p:ph idx="2" type="sldImg"/>
          </p:nvPr>
        </p:nvSpPr>
        <p:spPr>
          <a:xfrm>
            <a:off x="939800" y="762000"/>
            <a:ext cx="5010150" cy="3757612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60" name="Shape 160"/>
          <p:cNvSpPr txBox="1"/>
          <p:nvPr>
            <p:ph idx="1" type="body"/>
          </p:nvPr>
        </p:nvSpPr>
        <p:spPr>
          <a:xfrm>
            <a:off x="688975" y="4759325"/>
            <a:ext cx="5510211" cy="45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rIns="0" tIns="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layout with centered title and subtitle placeholders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layout with centered title and subtitle placeholders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ctrTitle"/>
          </p:nvPr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theme" Target="../theme/theme6.xml"/></Relationships>
</file>

<file path=ppt/slideMasters/_rels/slideMaster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theme" Target="../theme/theme5.xml"/></Relationships>
</file>

<file path=ppt/slideMasters/_rels/slideMaster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theme" Target="../theme/theme4.xml"/></Relationships>
</file>

<file path=ppt/slideMasters/_rels/slideMaster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Shape 13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" name="Shape 15"/>
          <p:cNvSpPr txBox="1"/>
          <p:nvPr>
            <p:ph type="title"/>
          </p:nvPr>
        </p:nvSpPr>
        <p:spPr>
          <a:xfrm>
            <a:off x="457200" y="273050"/>
            <a:ext cx="82280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685800" y="2130425"/>
            <a:ext cx="7770812" cy="1468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  <a:defRPr b="0" i="0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4" name="Shape 24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26" name="Shape 26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5" name="Shape 35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457200" y="273050"/>
            <a:ext cx="8228012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0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/>
          <p:nvPr>
            <p:ph type="title"/>
          </p:nvPr>
        </p:nvSpPr>
        <p:spPr>
          <a:xfrm>
            <a:off x="685800" y="2130425"/>
            <a:ext cx="7770812" cy="146843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6" name="Shape 46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48" name="Shape 48"/>
          <p:cNvSpPr txBox="1"/>
          <p:nvPr>
            <p:ph idx="1" type="body"/>
          </p:nvPr>
        </p:nvSpPr>
        <p:spPr>
          <a:xfrm>
            <a:off x="457200" y="1604962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1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/>
          <p:nvPr>
            <p:ph type="title"/>
          </p:nvPr>
        </p:nvSpPr>
        <p:spPr>
          <a:xfrm>
            <a:off x="457200" y="274637"/>
            <a:ext cx="8228012" cy="114141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457200" y="1600200"/>
            <a:ext cx="8228012" cy="452437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342900" lvl="0" marL="342900" marR="0" rtl="0" algn="l">
              <a:lnSpc>
                <a:spcPct val="102000"/>
              </a:lnSpc>
              <a:spcBef>
                <a:spcPts val="0"/>
              </a:spcBef>
              <a:spcAft>
                <a:spcPts val="1400"/>
              </a:spcAft>
              <a:buClr>
                <a:srgbClr val="000000"/>
              </a:buClr>
              <a:buFont typeface="Calibri"/>
              <a:buNone/>
              <a:defRPr b="0" i="0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102000"/>
              </a:lnSpc>
              <a:spcBef>
                <a:spcPts val="0"/>
              </a:spcBef>
              <a:spcAft>
                <a:spcPts val="1100"/>
              </a:spcAft>
              <a:buClr>
                <a:srgbClr val="000000"/>
              </a:buClr>
              <a:buFont typeface="Calibri"/>
              <a:buNone/>
              <a:defRPr b="0" i="0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143000" marR="0" rtl="0" algn="l">
              <a:lnSpc>
                <a:spcPct val="102000"/>
              </a:lnSpc>
              <a:spcBef>
                <a:spcPts val="0"/>
              </a:spcBef>
              <a:spcAft>
                <a:spcPts val="8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600200" marR="0" rtl="0" algn="l">
              <a:lnSpc>
                <a:spcPct val="102000"/>
              </a:lnSpc>
              <a:spcBef>
                <a:spcPts val="0"/>
              </a:spcBef>
              <a:spcAft>
                <a:spcPts val="5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057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514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4290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48006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6629400" marR="0" rtl="0" algn="l">
              <a:lnSpc>
                <a:spcPct val="102000"/>
              </a:lnSpc>
              <a:spcBef>
                <a:spcPts val="0"/>
              </a:spcBef>
              <a:spcAft>
                <a:spcPts val="200"/>
              </a:spcAft>
              <a:buClr>
                <a:srgbClr val="000000"/>
              </a:buClr>
              <a:buFont typeface="Calibri"/>
              <a:buNone/>
              <a:defRPr b="0" i="0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Font typeface="Calibri"/>
              <a:buNone/>
              <a:defRPr b="0" i="0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85750" lvl="1" marL="74295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143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6002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057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514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4290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48006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662940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9" name="Shape 59"/>
          <p:cNvSpPr/>
          <p:nvPr/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2011" cy="36353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B8B8B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-US" sz="1800" u="none" cap="none" strike="noStrike">
                <a:solidFill>
                  <a:srgbClr val="8B8B8B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2" r:id="rId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0.jpg"/><Relationship Id="rId4" Type="http://schemas.openxmlformats.org/officeDocument/2006/relationships/image" Target="../media/image0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0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01.png"/></Relationships>
</file>

<file path=ppt/slides/_rels/slide12.xml.rels><?xml version="1.0" encoding="UTF-8" standalone="yes"?><Relationships xmlns="http://schemas.openxmlformats.org/package/2006/relationships"><Relationship Id="rId11" Type="http://schemas.openxmlformats.org/officeDocument/2006/relationships/image" Target="../media/image22.png"/><Relationship Id="rId10" Type="http://schemas.openxmlformats.org/officeDocument/2006/relationships/image" Target="../media/image20.png"/><Relationship Id="rId13" Type="http://schemas.openxmlformats.org/officeDocument/2006/relationships/image" Target="../media/image19.jpg"/><Relationship Id="rId12" Type="http://schemas.openxmlformats.org/officeDocument/2006/relationships/image" Target="../media/image25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8.jpg"/><Relationship Id="rId4" Type="http://schemas.openxmlformats.org/officeDocument/2006/relationships/image" Target="../media/image10.jpg"/><Relationship Id="rId9" Type="http://schemas.openxmlformats.org/officeDocument/2006/relationships/image" Target="../media/image21.jpg"/><Relationship Id="rId15" Type="http://schemas.openxmlformats.org/officeDocument/2006/relationships/image" Target="../media/image45.png"/><Relationship Id="rId14" Type="http://schemas.openxmlformats.org/officeDocument/2006/relationships/image" Target="../media/image26.png"/><Relationship Id="rId17" Type="http://schemas.openxmlformats.org/officeDocument/2006/relationships/image" Target="../media/image01.png"/><Relationship Id="rId16" Type="http://schemas.openxmlformats.org/officeDocument/2006/relationships/image" Target="../media/image24.jpg"/><Relationship Id="rId5" Type="http://schemas.openxmlformats.org/officeDocument/2006/relationships/image" Target="../media/image13.png"/><Relationship Id="rId6" Type="http://schemas.openxmlformats.org/officeDocument/2006/relationships/image" Target="../media/image15.jpg"/><Relationship Id="rId7" Type="http://schemas.openxmlformats.org/officeDocument/2006/relationships/image" Target="../media/image14.jpg"/><Relationship Id="rId8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1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9.jpg"/><Relationship Id="rId4" Type="http://schemas.openxmlformats.org/officeDocument/2006/relationships/image" Target="../media/image0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01.png"/><Relationship Id="rId4" Type="http://schemas.openxmlformats.org/officeDocument/2006/relationships/image" Target="../media/image41.jpg"/><Relationship Id="rId5" Type="http://schemas.openxmlformats.org/officeDocument/2006/relationships/image" Target="../media/image23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0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8.jpg"/><Relationship Id="rId4" Type="http://schemas.openxmlformats.org/officeDocument/2006/relationships/image" Target="../media/image29.jpg"/><Relationship Id="rId5" Type="http://schemas.openxmlformats.org/officeDocument/2006/relationships/image" Target="../media/image01.png"/><Relationship Id="rId6" Type="http://schemas.openxmlformats.org/officeDocument/2006/relationships/image" Target="../media/image33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01.png"/><Relationship Id="rId4" Type="http://schemas.openxmlformats.org/officeDocument/2006/relationships/image" Target="../media/image27.jpg"/><Relationship Id="rId5" Type="http://schemas.openxmlformats.org/officeDocument/2006/relationships/image" Target="../media/image30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34.jpg"/><Relationship Id="rId4" Type="http://schemas.openxmlformats.org/officeDocument/2006/relationships/image" Target="../media/image35.jpg"/><Relationship Id="rId5" Type="http://schemas.openxmlformats.org/officeDocument/2006/relationships/image" Target="../media/image01.png"/><Relationship Id="rId6" Type="http://schemas.openxmlformats.org/officeDocument/2006/relationships/image" Target="../media/image37.jpg"/><Relationship Id="rId7" Type="http://schemas.openxmlformats.org/officeDocument/2006/relationships/image" Target="../media/image32.jpg"/><Relationship Id="rId8" Type="http://schemas.openxmlformats.org/officeDocument/2006/relationships/image" Target="../media/image3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1.png"/><Relationship Id="rId4" Type="http://schemas.openxmlformats.org/officeDocument/2006/relationships/image" Target="../media/image0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6.jpg"/><Relationship Id="rId4" Type="http://schemas.openxmlformats.org/officeDocument/2006/relationships/image" Target="../media/image01.png"/><Relationship Id="rId5" Type="http://schemas.openxmlformats.org/officeDocument/2006/relationships/image" Target="../media/image43.jpg"/><Relationship Id="rId6" Type="http://schemas.openxmlformats.org/officeDocument/2006/relationships/image" Target="../media/image38.jpg"/><Relationship Id="rId7" Type="http://schemas.openxmlformats.org/officeDocument/2006/relationships/image" Target="../media/image42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01.png"/><Relationship Id="rId4" Type="http://schemas.openxmlformats.org/officeDocument/2006/relationships/image" Target="../media/image4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3.jpg"/><Relationship Id="rId4" Type="http://schemas.openxmlformats.org/officeDocument/2006/relationships/image" Target="../media/image0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1.png"/><Relationship Id="rId4" Type="http://schemas.openxmlformats.org/officeDocument/2006/relationships/image" Target="../media/image09.jpg"/><Relationship Id="rId5" Type="http://schemas.openxmlformats.org/officeDocument/2006/relationships/image" Target="../media/image06.png"/><Relationship Id="rId6" Type="http://schemas.openxmlformats.org/officeDocument/2006/relationships/image" Target="../media/image4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4.png"/><Relationship Id="rId4" Type="http://schemas.openxmlformats.org/officeDocument/2006/relationships/image" Target="../media/image05.png"/><Relationship Id="rId5" Type="http://schemas.openxmlformats.org/officeDocument/2006/relationships/image" Target="../media/image0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7.png"/><Relationship Id="rId4" Type="http://schemas.openxmlformats.org/officeDocument/2006/relationships/image" Target="../media/image0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01.png"/><Relationship Id="rId4" Type="http://schemas.openxmlformats.org/officeDocument/2006/relationships/image" Target="../media/image07.jpg"/><Relationship Id="rId5" Type="http://schemas.openxmlformats.org/officeDocument/2006/relationships/image" Target="../media/image12.jpg"/><Relationship Id="rId6" Type="http://schemas.openxmlformats.org/officeDocument/2006/relationships/image" Target="../media/image1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/>
        </p:nvSpPr>
        <p:spPr>
          <a:xfrm>
            <a:off x="14286" y="5151437"/>
            <a:ext cx="9142410" cy="790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Elena Tironi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1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DG Ambiente, Energia e Sviluppo sostenibile Struttura Valorizzazione aree protette e biodiversità</a:t>
            </a:r>
          </a:p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1" lang="en-US" sz="14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Regione Lombardia</a:t>
            </a:r>
          </a:p>
        </p:txBody>
      </p:sp>
      <p:grpSp>
        <p:nvGrpSpPr>
          <p:cNvPr id="72" name="Shape 72"/>
          <p:cNvGrpSpPr/>
          <p:nvPr/>
        </p:nvGrpSpPr>
        <p:grpSpPr>
          <a:xfrm>
            <a:off x="685800" y="1874835"/>
            <a:ext cx="7621587" cy="3270250"/>
            <a:chOff x="685800" y="1874835"/>
            <a:chExt cx="7621587" cy="3270250"/>
          </a:xfrm>
        </p:grpSpPr>
        <p:sp>
          <p:nvSpPr>
            <p:cNvPr id="73" name="Shape 73"/>
            <p:cNvSpPr txBox="1"/>
            <p:nvPr/>
          </p:nvSpPr>
          <p:spPr>
            <a:xfrm>
              <a:off x="7081835" y="4903787"/>
              <a:ext cx="1216023" cy="241299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0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www.lifewolfalps.eu</a:t>
              </a:r>
            </a:p>
          </p:txBody>
        </p:sp>
        <p:pic>
          <p:nvPicPr>
            <p:cNvPr id="74" name="Shape 74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685800" y="1874835"/>
              <a:ext cx="7621587" cy="3133723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5" name="Shape 7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Shape 76"/>
          <p:cNvSpPr txBox="1"/>
          <p:nvPr/>
        </p:nvSpPr>
        <p:spPr>
          <a:xfrm>
            <a:off x="1058862" y="725487"/>
            <a:ext cx="6518275" cy="863598"/>
          </a:xfrm>
          <a:prstGeom prst="rect">
            <a:avLst/>
          </a:prstGeom>
          <a:noFill/>
          <a:ln>
            <a:noFill/>
          </a:ln>
        </p:spPr>
        <p:txBody>
          <a:bodyPr anchorCtr="0" anchor="t" bIns="58300" lIns="116625" rIns="116625" tIns="583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STORIE DI CANI DI LUPI E DI PASTORI. IL LUPO STA TORNANDO?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Progetto LIFE WOLFALPS </a:t>
            </a:r>
          </a:p>
          <a:p>
            <a:pPr indent="0" lvl="0" marL="0" marR="0" rtl="0" algn="ctr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(LIFE12 NAT/IT/000807 LIFE WOLFALPS)</a:t>
            </a:r>
          </a:p>
        </p:txBody>
      </p:sp>
      <p:sp>
        <p:nvSpPr>
          <p:cNvPr id="77" name="Shape 77"/>
          <p:cNvSpPr txBox="1"/>
          <p:nvPr/>
        </p:nvSpPr>
        <p:spPr>
          <a:xfrm>
            <a:off x="3149600" y="355600"/>
            <a:ext cx="2525711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Curno , 27 gennaio 2016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hape 17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5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Shape 174"/>
          <p:cNvSpPr txBox="1"/>
          <p:nvPr/>
        </p:nvSpPr>
        <p:spPr>
          <a:xfrm>
            <a:off x="2495550" y="461962"/>
            <a:ext cx="3773486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DINAMICA DI POPOLAZIONE</a:t>
            </a:r>
          </a:p>
        </p:txBody>
      </p:sp>
      <p:sp>
        <p:nvSpPr>
          <p:cNvPr id="175" name="Shape 175"/>
          <p:cNvSpPr txBox="1"/>
          <p:nvPr/>
        </p:nvSpPr>
        <p:spPr>
          <a:xfrm>
            <a:off x="0" y="2286000"/>
            <a:ext cx="2024061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Territorialità</a:t>
            </a:r>
          </a:p>
        </p:txBody>
      </p:sp>
      <p:sp>
        <p:nvSpPr>
          <p:cNvPr id="176" name="Shape 176"/>
          <p:cNvSpPr txBox="1"/>
          <p:nvPr/>
        </p:nvSpPr>
        <p:spPr>
          <a:xfrm>
            <a:off x="3962400" y="2844800"/>
            <a:ext cx="3814762" cy="39687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Processo di colonizzazione 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3938587" y="1692275"/>
            <a:ext cx="5226050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Limitato numero di individui in un branco </a:t>
            </a:r>
          </a:p>
        </p:txBody>
      </p:sp>
      <p:sp>
        <p:nvSpPr>
          <p:cNvPr id="178" name="Shape 178"/>
          <p:cNvSpPr txBox="1"/>
          <p:nvPr/>
        </p:nvSpPr>
        <p:spPr>
          <a:xfrm>
            <a:off x="3940175" y="2282825"/>
            <a:ext cx="5075235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Limitato numero di branchi in un’area</a:t>
            </a:r>
          </a:p>
        </p:txBody>
      </p:sp>
      <p:sp>
        <p:nvSpPr>
          <p:cNvPr id="179" name="Shape 179"/>
          <p:cNvSpPr txBox="1"/>
          <p:nvPr/>
        </p:nvSpPr>
        <p:spPr>
          <a:xfrm>
            <a:off x="0" y="1690685"/>
            <a:ext cx="3254373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Comportamento sociale</a:t>
            </a:r>
          </a:p>
        </p:txBody>
      </p:sp>
      <p:sp>
        <p:nvSpPr>
          <p:cNvPr id="180" name="Shape 180"/>
          <p:cNvSpPr txBox="1"/>
          <p:nvPr/>
        </p:nvSpPr>
        <p:spPr>
          <a:xfrm>
            <a:off x="26985" y="2832100"/>
            <a:ext cx="1638300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Dispersione</a:t>
            </a:r>
          </a:p>
        </p:txBody>
      </p:sp>
      <p:sp>
        <p:nvSpPr>
          <p:cNvPr id="181" name="Shape 181"/>
          <p:cNvSpPr/>
          <p:nvPr/>
        </p:nvSpPr>
        <p:spPr>
          <a:xfrm>
            <a:off x="3025775" y="1692275"/>
            <a:ext cx="892173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2" name="Shape 182"/>
          <p:cNvSpPr/>
          <p:nvPr/>
        </p:nvSpPr>
        <p:spPr>
          <a:xfrm>
            <a:off x="3025775" y="2270125"/>
            <a:ext cx="892173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3" name="Shape 183"/>
          <p:cNvSpPr/>
          <p:nvPr/>
        </p:nvSpPr>
        <p:spPr>
          <a:xfrm>
            <a:off x="3025775" y="2843210"/>
            <a:ext cx="892173" cy="400049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620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Shape 184"/>
          <p:cNvSpPr txBox="1"/>
          <p:nvPr/>
        </p:nvSpPr>
        <p:spPr>
          <a:xfrm>
            <a:off x="409575" y="4430712"/>
            <a:ext cx="8181974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Meccanismi di regolazione della densità dei lupi (secondo la disponibilità locale delle risorse trofiche e dell’impatto antropico)</a:t>
            </a:r>
          </a:p>
        </p:txBody>
      </p:sp>
      <p:sp>
        <p:nvSpPr>
          <p:cNvPr id="185" name="Shape 185"/>
          <p:cNvSpPr/>
          <p:nvPr/>
        </p:nvSpPr>
        <p:spPr>
          <a:xfrm rot="1860000">
            <a:off x="4852987" y="3357561"/>
            <a:ext cx="484185" cy="977900"/>
          </a:xfrm>
          <a:prstGeom prst="down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4340001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" name="Shape 1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5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Shape 191"/>
          <p:cNvSpPr txBox="1"/>
          <p:nvPr/>
        </p:nvSpPr>
        <p:spPr>
          <a:xfrm>
            <a:off x="488950" y="1411287"/>
            <a:ext cx="7929561" cy="3952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Alpi: 90 % della dieta del lupo è costituito da ungulati selvatici</a:t>
            </a:r>
          </a:p>
        </p:txBody>
      </p:sp>
      <p:sp>
        <p:nvSpPr>
          <p:cNvPr id="192" name="Shape 192"/>
          <p:cNvSpPr txBox="1"/>
          <p:nvPr/>
        </p:nvSpPr>
        <p:spPr>
          <a:xfrm>
            <a:off x="1774825" y="708025"/>
            <a:ext cx="6127748" cy="33496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Dati derivati da analisi delle feci (frequenze d’utilizzo)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1665285" y="344487"/>
            <a:ext cx="6511924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Ecologia alimentare  </a:t>
            </a:r>
            <a:r>
              <a:rPr b="0" i="0" lang="en-US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(Marucco, F. et al.2010)</a:t>
            </a:r>
          </a:p>
        </p:txBody>
      </p:sp>
      <p:sp>
        <p:nvSpPr>
          <p:cNvPr id="194" name="Shape 194"/>
          <p:cNvSpPr txBox="1"/>
          <p:nvPr/>
        </p:nvSpPr>
        <p:spPr>
          <a:xfrm>
            <a:off x="488950" y="1893885"/>
            <a:ext cx="8186737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Specie utilizzate con maggior frequenza: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Capriolo, camoscio, cervo, cinghiale, stambecco (raramente)</a:t>
            </a:r>
          </a:p>
        </p:txBody>
      </p:sp>
      <p:sp>
        <p:nvSpPr>
          <p:cNvPr id="195" name="Shape 195"/>
          <p:cNvSpPr txBox="1"/>
          <p:nvPr/>
        </p:nvSpPr>
        <p:spPr>
          <a:xfrm>
            <a:off x="488950" y="2717800"/>
            <a:ext cx="7929561" cy="100488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Variazioni zonali in seguito alla disponibilità locale delle prede.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Domestici presenti (quasi esclusivamente dieta estiva) in percentuali più basse 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Shape 20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3037" y="3529012"/>
            <a:ext cx="1412873" cy="1412873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Shape 202"/>
          <p:cNvSpPr txBox="1"/>
          <p:nvPr/>
        </p:nvSpPr>
        <p:spPr>
          <a:xfrm>
            <a:off x="14286" y="6237287"/>
            <a:ext cx="3216275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FBFBF"/>
              </a:buClr>
              <a:buSzPct val="25000"/>
              <a:buFont typeface="Arial"/>
              <a:buNone/>
            </a:pPr>
            <a:r>
              <a:rPr b="0" i="0" lang="en-US" sz="18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Presentazione dei partner</a:t>
            </a:r>
          </a:p>
        </p:txBody>
      </p:sp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07950" y="3789362"/>
            <a:ext cx="1006473" cy="1008062"/>
          </a:xfrm>
          <a:prstGeom prst="rect">
            <a:avLst/>
          </a:prstGeom>
          <a:noFill/>
          <a:ln>
            <a:noFill/>
          </a:ln>
        </p:spPr>
      </p:pic>
      <p:pic>
        <p:nvPicPr>
          <p:cNvPr id="204" name="Shape 20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07375" y="3789362"/>
            <a:ext cx="776286" cy="14176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Shape 20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2425700" y="4819650"/>
            <a:ext cx="1071561" cy="787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Shape 206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3881437" y="4922837"/>
            <a:ext cx="1371598" cy="5397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Shape 207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4627562" y="4140200"/>
            <a:ext cx="1441448" cy="1730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1008062" y="4846637"/>
            <a:ext cx="750887" cy="736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Shape 20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329485" y="4700587"/>
            <a:ext cx="877887" cy="101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241300" y="2428875"/>
            <a:ext cx="8651875" cy="1466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2986085" y="3895725"/>
            <a:ext cx="1581150" cy="614361"/>
          </a:xfrm>
          <a:prstGeom prst="rect">
            <a:avLst/>
          </a:prstGeom>
          <a:noFill/>
          <a:ln>
            <a:noFill/>
          </a:ln>
        </p:spPr>
      </p:pic>
      <p:pic>
        <p:nvPicPr>
          <p:cNvPr id="212" name="Shape 212"/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6530975" y="3779837"/>
            <a:ext cx="922337" cy="9223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3" name="Shape 213"/>
          <p:cNvPicPr preferRelativeResize="0"/>
          <p:nvPr/>
        </p:nvPicPr>
        <p:blipFill rotWithShape="1">
          <a:blip r:embed="rId14">
            <a:alphaModFix/>
          </a:blip>
          <a:srcRect b="0" l="0" r="0" t="0"/>
          <a:stretch/>
        </p:blipFill>
        <p:spPr>
          <a:xfrm>
            <a:off x="5753100" y="4789487"/>
            <a:ext cx="1149349" cy="812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Shape 214"/>
          <p:cNvPicPr preferRelativeResize="0"/>
          <p:nvPr/>
        </p:nvPicPr>
        <p:blipFill rotWithShape="1">
          <a:blip r:embed="rId15">
            <a:alphaModFix/>
          </a:blip>
          <a:srcRect b="0" l="0" r="0" t="0"/>
          <a:stretch/>
        </p:blipFill>
        <p:spPr>
          <a:xfrm>
            <a:off x="4498975" y="1628775"/>
            <a:ext cx="1506537" cy="59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3946525" y="1700210"/>
            <a:ext cx="466725" cy="463550"/>
          </a:xfrm>
          <a:prstGeom prst="rect">
            <a:avLst/>
          </a:prstGeom>
          <a:noFill/>
          <a:ln>
            <a:noFill/>
          </a:ln>
        </p:spPr>
      </p:pic>
      <p:sp>
        <p:nvSpPr>
          <p:cNvPr id="216" name="Shape 216"/>
          <p:cNvSpPr txBox="1"/>
          <p:nvPr/>
        </p:nvSpPr>
        <p:spPr>
          <a:xfrm>
            <a:off x="250825" y="873125"/>
            <a:ext cx="8642349" cy="9969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LIFE WOLFALPS: </a:t>
            </a:r>
            <a: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“Wolf in the alps: implementation of coordinated wolf conservation actions in core areas and beyond”</a:t>
            </a: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US" sz="2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</a:p>
        </p:txBody>
      </p:sp>
      <p:pic>
        <p:nvPicPr>
          <p:cNvPr id="217" name="Shape 217"/>
          <p:cNvPicPr preferRelativeResize="0"/>
          <p:nvPr/>
        </p:nvPicPr>
        <p:blipFill rotWithShape="1">
          <a:blip r:embed="rId17">
            <a:alphaModFix/>
          </a:blip>
          <a:srcRect b="0" l="0" r="0" t="0"/>
          <a:stretch/>
        </p:blipFill>
        <p:spPr>
          <a:xfrm>
            <a:off x="-26985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Shape 22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23" name="Shape 223"/>
          <p:cNvSpPr txBox="1"/>
          <p:nvPr/>
        </p:nvSpPr>
        <p:spPr>
          <a:xfrm>
            <a:off x="323850" y="1695450"/>
            <a:ext cx="8569325" cy="2649537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A.   </a:t>
            </a:r>
            <a:r>
              <a:rPr b="0" i="0" lang="en-US" sz="2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Azioni preparatorie ed elaborazione di piani di gestione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70C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C.   </a:t>
            </a:r>
            <a:r>
              <a:rPr b="0" i="0" lang="en-US" sz="2800" u="none" cap="none" strike="noStrike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Azioni di Conservazione concrete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A452A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D.   </a:t>
            </a:r>
            <a:r>
              <a:rPr b="0" i="0" lang="en-US" sz="2800" u="none" cap="none" strike="noStrike">
                <a:solidFill>
                  <a:srgbClr val="4A452A"/>
                </a:solidFill>
                <a:latin typeface="Calibri"/>
                <a:ea typeface="Calibri"/>
                <a:cs typeface="Calibri"/>
                <a:sym typeface="Calibri"/>
              </a:rPr>
              <a:t>Monitoraggio dell’impatto delle azioni di Progetto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53735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E.   </a:t>
            </a:r>
            <a:r>
              <a:rPr b="0" i="0" lang="en-US" sz="2800" u="none" cap="none" strike="noStrike">
                <a:solidFill>
                  <a:srgbClr val="953735"/>
                </a:solidFill>
                <a:latin typeface="Calibri"/>
                <a:ea typeface="Calibri"/>
                <a:cs typeface="Calibri"/>
                <a:sym typeface="Calibri"/>
              </a:rPr>
              <a:t>Conoscenza/Informazione al pubblico e diffusione dei risultati</a:t>
            </a:r>
          </a:p>
        </p:txBody>
      </p:sp>
      <p:sp>
        <p:nvSpPr>
          <p:cNvPr id="224" name="Shape 224"/>
          <p:cNvSpPr txBox="1"/>
          <p:nvPr/>
        </p:nvSpPr>
        <p:spPr>
          <a:xfrm>
            <a:off x="323850" y="246062"/>
            <a:ext cx="8069262" cy="1065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AZIONI PREVISTE DAL PROGETTO LIFE WOLFALPS</a:t>
            </a:r>
          </a:p>
        </p:txBody>
      </p:sp>
    </p:spTree>
  </p:cSld>
  <p:clrMapOvr>
    <a:masterClrMapping/>
  </p:clrMapOvr>
  <p:transition spd="slow">
    <p:cut/>
  </p:transition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9" name="Shape 2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142875" y="-527050"/>
            <a:ext cx="9437687" cy="7900985"/>
          </a:xfrm>
          <a:prstGeom prst="rect">
            <a:avLst/>
          </a:prstGeom>
          <a:noFill/>
          <a:ln>
            <a:noFill/>
          </a:ln>
        </p:spPr>
      </p:pic>
      <p:sp>
        <p:nvSpPr>
          <p:cNvPr id="230" name="Shape 230"/>
          <p:cNvSpPr/>
          <p:nvPr/>
        </p:nvSpPr>
        <p:spPr>
          <a:xfrm>
            <a:off x="-471487" y="1855785"/>
            <a:ext cx="5846761" cy="369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Shape 2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2875" y="57181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Shape 232"/>
          <p:cNvSpPr txBox="1"/>
          <p:nvPr/>
        </p:nvSpPr>
        <p:spPr>
          <a:xfrm>
            <a:off x="419100" y="176210"/>
            <a:ext cx="8599486" cy="1065212"/>
          </a:xfrm>
          <a:prstGeom prst="rect">
            <a:avLst/>
          </a:prstGeom>
          <a:solidFill>
            <a:srgbClr val="EEECE1">
              <a:alpha val="59215"/>
            </a:srgbClr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predazioni da lupo e l’utilizzo dei sistemi di prevenzione in provincia di Cuneo</a:t>
            </a:r>
          </a:p>
        </p:txBody>
      </p:sp>
      <p:sp>
        <p:nvSpPr>
          <p:cNvPr id="233" name="Shape 233"/>
          <p:cNvSpPr/>
          <p:nvPr/>
        </p:nvSpPr>
        <p:spPr>
          <a:xfrm>
            <a:off x="561975" y="5056187"/>
            <a:ext cx="184149" cy="369886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Shape 234"/>
          <p:cNvSpPr txBox="1"/>
          <p:nvPr/>
        </p:nvSpPr>
        <p:spPr>
          <a:xfrm>
            <a:off x="0" y="2225675"/>
            <a:ext cx="4076699" cy="827085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2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Arianna MENZANO</a:t>
            </a: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0" i="0" lang="en-US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Parco Naturale Alpi Marittime – Parco Naturale del Marguareis</a:t>
            </a:r>
          </a:p>
        </p:txBody>
      </p:sp>
    </p:spTree>
  </p:cSld>
  <p:clrMapOvr>
    <a:masterClrMapping/>
  </p:clrMapOvr>
  <p:transition spd="slow">
    <p:cut/>
  </p:transition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hape 2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 txBox="1"/>
          <p:nvPr/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42" name="Shape 242"/>
          <p:cNvSpPr txBox="1"/>
          <p:nvPr/>
        </p:nvSpPr>
        <p:spPr>
          <a:xfrm>
            <a:off x="247650" y="3865562"/>
            <a:ext cx="8467725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In alcune vallate in cui sono presenti branchi di lupi, in alcuni anni, non si sono verificate predazioni sul bestiame domestico</a:t>
            </a:r>
          </a:p>
        </p:txBody>
      </p:sp>
      <p:grpSp>
        <p:nvGrpSpPr>
          <p:cNvPr id="243" name="Shape 243"/>
          <p:cNvGrpSpPr/>
          <p:nvPr/>
        </p:nvGrpSpPr>
        <p:grpSpPr>
          <a:xfrm>
            <a:off x="4064529" y="4391279"/>
            <a:ext cx="4671482" cy="1153856"/>
            <a:chOff x="4064529" y="4391279"/>
            <a:chExt cx="4671482" cy="1153856"/>
          </a:xfrm>
        </p:grpSpPr>
        <p:sp>
          <p:nvSpPr>
            <p:cNvPr id="244" name="Shape 244"/>
            <p:cNvSpPr/>
            <p:nvPr/>
          </p:nvSpPr>
          <p:spPr>
            <a:xfrm rot="1740000">
              <a:off x="4059236" y="4611687"/>
              <a:ext cx="968375" cy="228600"/>
            </a:xfrm>
            <a:prstGeom prst="rightArrow">
              <a:avLst>
                <a:gd fmla="val 16200" name="adj1"/>
                <a:gd fmla="val 5400" name="adj2"/>
              </a:avLst>
            </a:prstGeom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14460000" scaled="0"/>
            </a:gradFill>
            <a:ln cap="flat" cmpd="sng" w="9525">
              <a:solidFill>
                <a:srgbClr val="4A7EB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5" name="Shape 245"/>
            <p:cNvSpPr txBox="1"/>
            <p:nvPr/>
          </p:nvSpPr>
          <p:spPr>
            <a:xfrm>
              <a:off x="5024437" y="4906962"/>
              <a:ext cx="3711575" cy="638174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Mancanza di associazione presenza lupo – predazione su domestici</a:t>
              </a:r>
            </a:p>
          </p:txBody>
        </p:sp>
      </p:grpSp>
      <p:grpSp>
        <p:nvGrpSpPr>
          <p:cNvPr id="246" name="Shape 246"/>
          <p:cNvGrpSpPr/>
          <p:nvPr/>
        </p:nvGrpSpPr>
        <p:grpSpPr>
          <a:xfrm>
            <a:off x="247650" y="4386004"/>
            <a:ext cx="3557303" cy="1151194"/>
            <a:chOff x="247650" y="4386004"/>
            <a:chExt cx="3557303" cy="1151194"/>
          </a:xfrm>
        </p:grpSpPr>
        <p:sp>
          <p:nvSpPr>
            <p:cNvPr id="247" name="Shape 247"/>
            <p:cNvSpPr/>
            <p:nvPr/>
          </p:nvSpPr>
          <p:spPr>
            <a:xfrm rot="8940000">
              <a:off x="3168649" y="4525960"/>
              <a:ext cx="614361" cy="255587"/>
            </a:xfrm>
            <a:prstGeom prst="rightArrow">
              <a:avLst>
                <a:gd fmla="val 16200" name="adj1"/>
                <a:gd fmla="val 5400" name="adj2"/>
              </a:avLst>
            </a:prstGeom>
            <a:gradFill>
              <a:gsLst>
                <a:gs pos="0">
                  <a:srgbClr val="3E7FCC"/>
                </a:gs>
                <a:gs pos="100000">
                  <a:srgbClr val="A4C1FF"/>
                </a:gs>
              </a:gsLst>
              <a:lin ang="7320000" scaled="0"/>
            </a:gradFill>
            <a:ln cap="flat" cmpd="sng" w="9525">
              <a:solidFill>
                <a:srgbClr val="4A7EBB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48" name="Shape 248"/>
            <p:cNvSpPr txBox="1"/>
            <p:nvPr/>
          </p:nvSpPr>
          <p:spPr>
            <a:xfrm>
              <a:off x="247650" y="4899025"/>
              <a:ext cx="2895600" cy="638174"/>
            </a:xfrm>
            <a:prstGeom prst="rect">
              <a:avLst/>
            </a:prstGeom>
            <a:noFill/>
            <a:ln cap="flat" cmpd="sng" w="9525">
              <a:solidFill>
                <a:srgbClr val="FF0000"/>
              </a:solidFill>
              <a:prstDash val="solid"/>
              <a:miter/>
              <a:headEnd len="med" w="med" type="none"/>
              <a:tailEnd len="med" w="med" type="none"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Efficacia dei sistemi di prevenzione</a:t>
              </a:r>
            </a:p>
          </p:txBody>
        </p:sp>
      </p:grpSp>
      <p:pic>
        <p:nvPicPr>
          <p:cNvPr id="249" name="Shape 24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18237" y="111125"/>
            <a:ext cx="2497136" cy="372903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2700" y="111125"/>
            <a:ext cx="6032499" cy="37290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1" name="Shape 251"/>
          <p:cNvGrpSpPr/>
          <p:nvPr/>
        </p:nvGrpSpPr>
        <p:grpSpPr>
          <a:xfrm>
            <a:off x="847725" y="319087"/>
            <a:ext cx="4737097" cy="404811"/>
            <a:chOff x="847725" y="319087"/>
            <a:chExt cx="4737097" cy="404811"/>
          </a:xfrm>
        </p:grpSpPr>
        <p:sp>
          <p:nvSpPr>
            <p:cNvPr id="252" name="Shape 252"/>
            <p:cNvSpPr/>
            <p:nvPr/>
          </p:nvSpPr>
          <p:spPr>
            <a:xfrm>
              <a:off x="847725" y="319087"/>
              <a:ext cx="471487" cy="404811"/>
            </a:xfrm>
            <a:prstGeom prst="ellipse">
              <a:avLst/>
            </a:prstGeom>
            <a:noFill/>
            <a:ln cap="flat" cmpd="sng" w="28425">
              <a:solidFill>
                <a:srgbClr val="FF0000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l">
                <a:lnSpc>
                  <a:spcPct val="93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53" name="Shape 253"/>
            <p:cNvSpPr txBox="1"/>
            <p:nvPr/>
          </p:nvSpPr>
          <p:spPr>
            <a:xfrm>
              <a:off x="1751010" y="319087"/>
              <a:ext cx="3833811" cy="36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1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Picco di vittime in presenza di 3 branchi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 txBox="1"/>
          <p:nvPr/>
        </p:nvSpPr>
        <p:spPr>
          <a:xfrm>
            <a:off x="512762" y="506412"/>
            <a:ext cx="8229600" cy="3338510"/>
          </a:xfrm>
          <a:prstGeom prst="rect">
            <a:avLst/>
          </a:prstGeom>
          <a:solidFill>
            <a:srgbClr val="FFFF00">
              <a:alpha val="59215"/>
            </a:srgb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prevenzione è fondamentale per creare una situazione sostenibile sul lungo periodo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40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9" name="Shape 25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Shape 260"/>
          <p:cNvSpPr txBox="1"/>
          <p:nvPr/>
        </p:nvSpPr>
        <p:spPr>
          <a:xfrm>
            <a:off x="527050" y="4799012"/>
            <a:ext cx="3673475" cy="395287"/>
          </a:xfrm>
          <a:prstGeom prst="rect">
            <a:avLst/>
          </a:prstGeom>
          <a:noFill/>
          <a:ln cap="flat" cmpd="sng" w="9525">
            <a:solidFill>
              <a:srgbClr val="4F81B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4600575" y="4799012"/>
            <a:ext cx="4165600" cy="395287"/>
          </a:xfrm>
          <a:prstGeom prst="rect">
            <a:avLst/>
          </a:prstGeom>
          <a:noFill/>
          <a:ln cap="flat" cmpd="sng" w="9525">
            <a:solidFill>
              <a:srgbClr val="4F81BD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UTILIZZO DI SISTEMI DI PREVENZIONE</a:t>
            </a:r>
          </a:p>
        </p:txBody>
      </p:sp>
      <p:sp>
        <p:nvSpPr>
          <p:cNvPr id="262" name="Shape 262"/>
          <p:cNvSpPr/>
          <p:nvPr/>
        </p:nvSpPr>
        <p:spPr>
          <a:xfrm rot="8580000">
            <a:off x="2800350" y="3846512"/>
            <a:ext cx="1244600" cy="638174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762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3" name="Shape 263"/>
          <p:cNvSpPr/>
          <p:nvPr/>
        </p:nvSpPr>
        <p:spPr>
          <a:xfrm rot="3180000">
            <a:off x="5310185" y="3902073"/>
            <a:ext cx="1244600" cy="638174"/>
          </a:xfrm>
          <a:prstGeom prst="rightArrow">
            <a:avLst>
              <a:gd fmla="val 16200" name="adj1"/>
              <a:gd fmla="val 5400" name="adj2"/>
            </a:avLst>
          </a:prstGeom>
          <a:gradFill>
            <a:gsLst>
              <a:gs pos="0">
                <a:srgbClr val="3E7FCC"/>
              </a:gs>
              <a:gs pos="100000">
                <a:srgbClr val="A4C1FF"/>
              </a:gs>
            </a:gsLst>
            <a:lin ang="13080000" scaled="0"/>
          </a:gradFill>
          <a:ln cap="flat" cmpd="sng" w="9525">
            <a:solidFill>
              <a:srgbClr val="4A7EB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3985" y="1331912"/>
            <a:ext cx="5178425" cy="34670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795962" y="3479800"/>
            <a:ext cx="2459037" cy="31765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71" name="Shape 27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72" name="Shape 272"/>
          <p:cNvSpPr txBox="1"/>
          <p:nvPr/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73" name="Shape 273"/>
          <p:cNvSpPr txBox="1"/>
          <p:nvPr/>
        </p:nvSpPr>
        <p:spPr>
          <a:xfrm>
            <a:off x="479425" y="230187"/>
            <a:ext cx="8185149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 – Presenza pastore</a:t>
            </a:r>
          </a:p>
        </p:txBody>
      </p:sp>
      <p:pic>
        <p:nvPicPr>
          <p:cNvPr id="274" name="Shape 2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497512" y="806450"/>
            <a:ext cx="3532187" cy="2647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9" name="Shape 27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Shape 280"/>
          <p:cNvSpPr txBox="1"/>
          <p:nvPr/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81" name="Shape 281"/>
          <p:cNvSpPr txBox="1"/>
          <p:nvPr/>
        </p:nvSpPr>
        <p:spPr>
          <a:xfrm>
            <a:off x="468312" y="296862"/>
            <a:ext cx="8183562" cy="576262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Gestione animali in alpeggio</a:t>
            </a:r>
          </a:p>
        </p:txBody>
      </p:sp>
      <p:sp>
        <p:nvSpPr>
          <p:cNvPr id="282" name="Shape 282"/>
          <p:cNvSpPr txBox="1"/>
          <p:nvPr/>
        </p:nvSpPr>
        <p:spPr>
          <a:xfrm>
            <a:off x="617537" y="1008062"/>
            <a:ext cx="4311648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Presenza di femmine gravide</a:t>
            </a:r>
          </a:p>
        </p:txBody>
      </p:sp>
      <p:sp>
        <p:nvSpPr>
          <p:cNvPr id="283" name="Shape 283"/>
          <p:cNvSpPr txBox="1"/>
          <p:nvPr/>
        </p:nvSpPr>
        <p:spPr>
          <a:xfrm>
            <a:off x="5683250" y="4351337"/>
            <a:ext cx="2890836" cy="5175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Nascite in alpeggio</a:t>
            </a:r>
          </a:p>
        </p:txBody>
      </p:sp>
      <p:pic>
        <p:nvPicPr>
          <p:cNvPr id="284" name="Shape 2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90512" y="1808160"/>
            <a:ext cx="4945062" cy="2884486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Shape 2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516562" y="1808160"/>
            <a:ext cx="3135312" cy="23510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289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73675" y="871537"/>
            <a:ext cx="3625849" cy="27463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1" name="Shape 291"/>
          <p:cNvGrpSpPr/>
          <p:nvPr/>
        </p:nvGrpSpPr>
        <p:grpSpPr>
          <a:xfrm>
            <a:off x="838200" y="957262"/>
            <a:ext cx="3667125" cy="2784475"/>
            <a:chOff x="838200" y="957262"/>
            <a:chExt cx="3667125" cy="2784475"/>
          </a:xfrm>
        </p:grpSpPr>
        <p:pic>
          <p:nvPicPr>
            <p:cNvPr id="292" name="Shape 29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38200" y="957262"/>
              <a:ext cx="3667125" cy="278447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3" name="Shape 293"/>
            <p:cNvSpPr txBox="1"/>
            <p:nvPr/>
          </p:nvSpPr>
          <p:spPr>
            <a:xfrm>
              <a:off x="2301875" y="957262"/>
              <a:ext cx="754062" cy="439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Cani  </a:t>
              </a:r>
            </a:p>
          </p:txBody>
        </p:sp>
      </p:grpSp>
      <p:pic>
        <p:nvPicPr>
          <p:cNvPr id="294" name="Shape 29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295" name="Shape 295"/>
          <p:cNvSpPr txBox="1"/>
          <p:nvPr/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296" name="Shape 296"/>
          <p:cNvSpPr txBox="1"/>
          <p:nvPr/>
        </p:nvSpPr>
        <p:spPr>
          <a:xfrm>
            <a:off x="503237" y="-9366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sistemi di prevenzione – OVICP</a:t>
            </a:r>
          </a:p>
        </p:txBody>
      </p:sp>
      <p:grpSp>
        <p:nvGrpSpPr>
          <p:cNvPr id="297" name="Shape 297"/>
          <p:cNvGrpSpPr/>
          <p:nvPr/>
        </p:nvGrpSpPr>
        <p:grpSpPr>
          <a:xfrm>
            <a:off x="2814635" y="3341687"/>
            <a:ext cx="3590923" cy="2881312"/>
            <a:chOff x="2814635" y="3341687"/>
            <a:chExt cx="3590923" cy="2881312"/>
          </a:xfrm>
        </p:grpSpPr>
        <p:pic>
          <p:nvPicPr>
            <p:cNvPr id="298" name="Shape 298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2814635" y="3341687"/>
              <a:ext cx="3590923" cy="28813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99" name="Shape 299"/>
            <p:cNvSpPr txBox="1"/>
            <p:nvPr/>
          </p:nvSpPr>
          <p:spPr>
            <a:xfrm>
              <a:off x="3040060" y="3619500"/>
              <a:ext cx="3365498" cy="4397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0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Recinti elettrificati mobili</a:t>
              </a:r>
            </a:p>
          </p:txBody>
        </p:sp>
      </p:grpSp>
      <p:sp>
        <p:nvSpPr>
          <p:cNvPr id="300" name="Shape 300"/>
          <p:cNvSpPr txBox="1"/>
          <p:nvPr/>
        </p:nvSpPr>
        <p:spPr>
          <a:xfrm>
            <a:off x="5524500" y="957262"/>
            <a:ext cx="2343150" cy="44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FFFF00"/>
                </a:solidFill>
                <a:latin typeface="Calibri"/>
                <a:ea typeface="Calibri"/>
                <a:cs typeface="Calibri"/>
                <a:sym typeface="Calibri"/>
              </a:rPr>
              <a:t>Dissuasori luminosi  </a:t>
            </a:r>
          </a:p>
        </p:txBody>
      </p:sp>
      <p:pic>
        <p:nvPicPr>
          <p:cNvPr id="301" name="Shape 30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445250" y="3644900"/>
            <a:ext cx="2698750" cy="2357436"/>
          </a:xfrm>
          <a:prstGeom prst="rect">
            <a:avLst/>
          </a:prstGeom>
          <a:noFill/>
          <a:ln>
            <a:noFill/>
          </a:ln>
        </p:spPr>
      </p:pic>
      <p:sp>
        <p:nvSpPr>
          <p:cNvPr id="302" name="Shape 302"/>
          <p:cNvSpPr txBox="1"/>
          <p:nvPr/>
        </p:nvSpPr>
        <p:spPr>
          <a:xfrm>
            <a:off x="6916735" y="5432425"/>
            <a:ext cx="1544636" cy="441324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Recinti fissi   </a:t>
            </a:r>
          </a:p>
        </p:txBody>
      </p:sp>
      <p:grpSp>
        <p:nvGrpSpPr>
          <p:cNvPr id="303" name="Shape 303"/>
          <p:cNvGrpSpPr/>
          <p:nvPr/>
        </p:nvGrpSpPr>
        <p:grpSpPr>
          <a:xfrm>
            <a:off x="33335" y="3814762"/>
            <a:ext cx="3103561" cy="2408236"/>
            <a:chOff x="33335" y="3814762"/>
            <a:chExt cx="3103561" cy="2408236"/>
          </a:xfrm>
        </p:grpSpPr>
        <p:pic>
          <p:nvPicPr>
            <p:cNvPr id="304" name="Shape 304"/>
            <p:cNvPicPr preferRelativeResize="0"/>
            <p:nvPr/>
          </p:nvPicPr>
          <p:blipFill rotWithShape="1">
            <a:blip r:embed="rId8">
              <a:alphaModFix/>
            </a:blip>
            <a:srcRect b="0" l="0" r="0" t="0"/>
            <a:stretch/>
          </p:blipFill>
          <p:spPr>
            <a:xfrm>
              <a:off x="33335" y="3814762"/>
              <a:ext cx="3103561" cy="24082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5" name="Shape 305"/>
            <p:cNvSpPr txBox="1"/>
            <p:nvPr/>
          </p:nvSpPr>
          <p:spPr>
            <a:xfrm>
              <a:off x="288925" y="3814762"/>
              <a:ext cx="1289048" cy="50958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Calibri"/>
                <a:buNone/>
              </a:pPr>
              <a:r>
                <a:rPr b="1" i="0" lang="en-US" sz="2400" u="none" cap="none" strike="noStrike">
                  <a:solidFill>
                    <a:srgbClr val="FFFF00"/>
                  </a:solidFill>
                  <a:latin typeface="Calibri"/>
                  <a:ea typeface="Calibri"/>
                  <a:cs typeface="Calibri"/>
                  <a:sym typeface="Calibri"/>
                </a:rPr>
                <a:t>Stalla      </a:t>
              </a:r>
            </a:p>
          </p:txBody>
        </p:sp>
      </p:grp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3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Shape 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83" name="Shape 83"/>
          <p:cNvGraphicFramePr/>
          <p:nvPr/>
        </p:nvGraphicFramePr>
        <p:xfrm>
          <a:off x="3232150" y="409733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{87CDEF5A-D86F-437F-A6D2-43E512E2FAB4}</a:tableStyleId>
              </a:tblPr>
              <a:tblGrid>
                <a:gridCol w="4102100"/>
                <a:gridCol w="1708150"/>
              </a:tblGrid>
              <a:tr h="4191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Lunghezza testa-corpo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100-148</a:t>
                      </a:r>
                    </a:p>
                  </a:txBody>
                  <a:tcPr marT="65125" marB="45725" marR="91450" marL="91450"/>
                </a:tc>
              </a:tr>
              <a:tr h="434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Lunghezza coda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30-45</a:t>
                      </a:r>
                    </a:p>
                  </a:txBody>
                  <a:tcPr marT="65125" marB="45725" marR="91450" marL="91450"/>
                </a:tc>
              </a:tr>
              <a:tr h="41750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Altezza alla spalla (cm)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50-70</a:t>
                      </a:r>
                    </a:p>
                  </a:txBody>
                  <a:tcPr marT="65125" marB="45725" marR="91450" marL="91450"/>
                </a:tc>
              </a:tr>
              <a:tr h="4349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Peso (kg)</a:t>
                      </a:r>
                    </a:p>
                  </a:txBody>
                  <a:tcPr marT="65125" marB="45725" marR="91450" marL="91450"/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lnSpc>
                          <a:spcPct val="93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ct val="25000"/>
                        <a:buFont typeface="Arial"/>
                        <a:buNone/>
                      </a:pPr>
                      <a:r>
                        <a:rPr b="1" i="0" lang="en-US" sz="2200" u="none" cap="none" strike="noStrik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17-42</a:t>
                      </a:r>
                    </a:p>
                  </a:txBody>
                  <a:tcPr marT="65125" marB="45725" marR="91450" marL="91450"/>
                </a:tc>
              </a:tr>
            </a:tbl>
          </a:graphicData>
        </a:graphic>
      </p:graphicFrame>
      <p:sp>
        <p:nvSpPr>
          <p:cNvPr id="84" name="Shape 84"/>
          <p:cNvSpPr txBox="1"/>
          <p:nvPr/>
        </p:nvSpPr>
        <p:spPr>
          <a:xfrm>
            <a:off x="685800" y="96835"/>
            <a:ext cx="7772400" cy="117157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6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lupo: </a:t>
            </a:r>
            <a:r>
              <a:rPr b="1" i="1" lang="en-US" sz="40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Canis lupus italicus</a:t>
            </a:r>
          </a:p>
        </p:txBody>
      </p:sp>
      <p:pic>
        <p:nvPicPr>
          <p:cNvPr id="85" name="Shape 8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79385" y="1196975"/>
            <a:ext cx="4968875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1" name="Shape 311"/>
          <p:cNvGrpSpPr/>
          <p:nvPr/>
        </p:nvGrpSpPr>
        <p:grpSpPr>
          <a:xfrm>
            <a:off x="238125" y="1374775"/>
            <a:ext cx="2435224" cy="2643185"/>
            <a:chOff x="238125" y="1374775"/>
            <a:chExt cx="2435224" cy="2643185"/>
          </a:xfrm>
        </p:grpSpPr>
        <p:pic>
          <p:nvPicPr>
            <p:cNvPr id="312" name="Shape 31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238125" y="1374775"/>
              <a:ext cx="2435224" cy="264318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3" name="Shape 313"/>
            <p:cNvSpPr txBox="1"/>
            <p:nvPr/>
          </p:nvSpPr>
          <p:spPr>
            <a:xfrm>
              <a:off x="877887" y="1525587"/>
              <a:ext cx="738187" cy="36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Cani </a:t>
              </a:r>
            </a:p>
          </p:txBody>
        </p:sp>
      </p:grpSp>
      <p:pic>
        <p:nvPicPr>
          <p:cNvPr id="314" name="Shape 3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Shape 315"/>
          <p:cNvSpPr txBox="1"/>
          <p:nvPr/>
        </p:nvSpPr>
        <p:spPr>
          <a:xfrm>
            <a:off x="685800" y="2130425"/>
            <a:ext cx="7772400" cy="147002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br>
              <a:rPr b="1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</a:br>
          </a:p>
        </p:txBody>
      </p:sp>
      <p:sp>
        <p:nvSpPr>
          <p:cNvPr id="316" name="Shape 316"/>
          <p:cNvSpPr txBox="1"/>
          <p:nvPr/>
        </p:nvSpPr>
        <p:spPr>
          <a:xfrm>
            <a:off x="503237" y="188910"/>
            <a:ext cx="8183562" cy="1050924"/>
          </a:xfrm>
          <a:prstGeom prst="rect">
            <a:avLst/>
          </a:prstGeom>
          <a:noFill/>
          <a:ln>
            <a:noFill/>
          </a:ln>
        </p:spPr>
        <p:txBody>
          <a:bodyPr anchorCtr="0" anchor="ctr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4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 sistemi di prevenzione – BOVINI</a:t>
            </a:r>
          </a:p>
        </p:txBody>
      </p:sp>
      <p:grpSp>
        <p:nvGrpSpPr>
          <p:cNvPr id="317" name="Shape 317"/>
          <p:cNvGrpSpPr/>
          <p:nvPr/>
        </p:nvGrpSpPr>
        <p:grpSpPr>
          <a:xfrm>
            <a:off x="2181225" y="3600450"/>
            <a:ext cx="2714624" cy="2297111"/>
            <a:chOff x="2181225" y="3600450"/>
            <a:chExt cx="2714624" cy="2297111"/>
          </a:xfrm>
        </p:grpSpPr>
        <p:pic>
          <p:nvPicPr>
            <p:cNvPr id="318" name="Shape 318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2181225" y="3600450"/>
              <a:ext cx="2714624" cy="229711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9" name="Shape 319"/>
            <p:cNvSpPr txBox="1"/>
            <p:nvPr/>
          </p:nvSpPr>
          <p:spPr>
            <a:xfrm>
              <a:off x="3094035" y="3719512"/>
              <a:ext cx="885825" cy="393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Arial"/>
                <a:buNone/>
              </a:pPr>
              <a:r>
                <a:rPr b="0" i="0" lang="en-US" sz="2000" u="none" cap="none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Fladry</a:t>
              </a:r>
            </a:p>
          </p:txBody>
        </p:sp>
      </p:grpSp>
      <p:grpSp>
        <p:nvGrpSpPr>
          <p:cNvPr id="320" name="Shape 320"/>
          <p:cNvGrpSpPr/>
          <p:nvPr/>
        </p:nvGrpSpPr>
        <p:grpSpPr>
          <a:xfrm>
            <a:off x="5289550" y="3459162"/>
            <a:ext cx="3395660" cy="2449512"/>
            <a:chOff x="5289550" y="3459162"/>
            <a:chExt cx="3395660" cy="2449512"/>
          </a:xfrm>
        </p:grpSpPr>
        <p:pic>
          <p:nvPicPr>
            <p:cNvPr id="321" name="Shape 321"/>
            <p:cNvPicPr preferRelativeResize="0"/>
            <p:nvPr/>
          </p:nvPicPr>
          <p:blipFill rotWithShape="1">
            <a:blip r:embed="rId6">
              <a:alphaModFix/>
            </a:blip>
            <a:srcRect b="0" l="0" r="0" t="0"/>
            <a:stretch/>
          </p:blipFill>
          <p:spPr>
            <a:xfrm>
              <a:off x="5289550" y="3459162"/>
              <a:ext cx="3392485" cy="2449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2" name="Shape 322"/>
            <p:cNvSpPr txBox="1"/>
            <p:nvPr/>
          </p:nvSpPr>
          <p:spPr>
            <a:xfrm>
              <a:off x="5289550" y="5054600"/>
              <a:ext cx="3395660" cy="36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0000"/>
                </a:buClr>
                <a:buSzPct val="25000"/>
                <a:buFont typeface="Arial"/>
                <a:buNone/>
              </a:pPr>
              <a:r>
                <a:rPr b="0" i="0" lang="en-US" sz="1800" u="none" cap="none" strike="noStrike">
                  <a:solidFill>
                    <a:srgbClr val="FF0000"/>
                  </a:solidFill>
                  <a:latin typeface="Arial"/>
                  <a:ea typeface="Arial"/>
                  <a:cs typeface="Arial"/>
                  <a:sym typeface="Arial"/>
                </a:rPr>
                <a:t>Dissuasori acustici </a:t>
              </a:r>
            </a:p>
          </p:txBody>
        </p:sp>
      </p:grpSp>
      <p:grpSp>
        <p:nvGrpSpPr>
          <p:cNvPr id="323" name="Shape 323"/>
          <p:cNvGrpSpPr/>
          <p:nvPr/>
        </p:nvGrpSpPr>
        <p:grpSpPr>
          <a:xfrm>
            <a:off x="3662362" y="1020762"/>
            <a:ext cx="3251198" cy="2217736"/>
            <a:chOff x="3662362" y="1020762"/>
            <a:chExt cx="3251198" cy="2217736"/>
          </a:xfrm>
        </p:grpSpPr>
        <p:pic>
          <p:nvPicPr>
            <p:cNvPr id="324" name="Shape 324"/>
            <p:cNvPicPr preferRelativeResize="0"/>
            <p:nvPr/>
          </p:nvPicPr>
          <p:blipFill rotWithShape="1">
            <a:blip r:embed="rId7">
              <a:alphaModFix/>
            </a:blip>
            <a:srcRect b="0" l="0" r="0" t="0"/>
            <a:stretch/>
          </p:blipFill>
          <p:spPr>
            <a:xfrm>
              <a:off x="3662362" y="1020762"/>
              <a:ext cx="3251198" cy="221773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5" name="Shape 325"/>
            <p:cNvSpPr txBox="1"/>
            <p:nvPr/>
          </p:nvSpPr>
          <p:spPr>
            <a:xfrm>
              <a:off x="4959350" y="1149350"/>
              <a:ext cx="1882775" cy="363535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00"/>
                </a:buClr>
                <a:buSzPct val="25000"/>
                <a:buFont typeface="Arial"/>
                <a:buNone/>
              </a:pPr>
              <a:r>
                <a:rPr b="1" i="0" lang="en-US" sz="1800" u="none" cap="none" strike="noStrike">
                  <a:solidFill>
                    <a:srgbClr val="FFFF00"/>
                  </a:solidFill>
                  <a:latin typeface="Arial"/>
                  <a:ea typeface="Arial"/>
                  <a:cs typeface="Arial"/>
                  <a:sym typeface="Arial"/>
                </a:rPr>
                <a:t>Filo elettrificato</a:t>
              </a:r>
            </a:p>
          </p:txBody>
        </p:sp>
      </p:grpSp>
    </p:spTree>
  </p:cSld>
  <p:clrMapOvr>
    <a:masterClrMapping/>
  </p:clrMapOvr>
  <p:transition spd="slow">
    <p:cut/>
  </p:transition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329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0" name="Shape 3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7937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Shape 33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189037"/>
            <a:ext cx="9144000" cy="2832099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Shape 332"/>
          <p:cNvSpPr txBox="1"/>
          <p:nvPr/>
        </p:nvSpPr>
        <p:spPr>
          <a:xfrm>
            <a:off x="6523037" y="4344987"/>
            <a:ext cx="2566987" cy="12795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Per saperne di più: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www.lifewolfalps.eu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Questrial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Questrial"/>
                <a:ea typeface="Questrial"/>
                <a:cs typeface="Questrial"/>
                <a:sym typeface="Questrial"/>
              </a:rPr>
              <a:t>www.life-arctos.it</a:t>
            </a:r>
          </a:p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51936" cy="6392862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Shape 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Shape 92"/>
          <p:cNvSpPr/>
          <p:nvPr/>
        </p:nvSpPr>
        <p:spPr>
          <a:xfrm>
            <a:off x="155575" y="-144460"/>
            <a:ext cx="3047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/>
          <p:nvPr/>
        </p:nvSpPr>
        <p:spPr>
          <a:xfrm>
            <a:off x="155575" y="-144460"/>
            <a:ext cx="3047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Shape 94"/>
          <p:cNvSpPr/>
          <p:nvPr/>
        </p:nvSpPr>
        <p:spPr>
          <a:xfrm>
            <a:off x="155575" y="-144460"/>
            <a:ext cx="304798" cy="304798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93737" y="1166812"/>
            <a:ext cx="3025773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LUPO  Canis lupus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r>
              <a:rPr b="1" i="1" lang="en-US" sz="18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Val Camonica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4076700"/>
            <a:ext cx="5333998" cy="2600324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Shape 102"/>
          <p:cNvSpPr txBox="1"/>
          <p:nvPr/>
        </p:nvSpPr>
        <p:spPr>
          <a:xfrm>
            <a:off x="660400" y="79375"/>
            <a:ext cx="7812086" cy="730250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4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Le cause della scomparsa</a:t>
            </a:r>
          </a:p>
        </p:txBody>
      </p:sp>
      <p:pic>
        <p:nvPicPr>
          <p:cNvPr id="103" name="Shape 10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84212" y="836612"/>
            <a:ext cx="2933700" cy="3168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Shape 10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349875" y="863600"/>
            <a:ext cx="3813173" cy="5994398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Shape 105"/>
          <p:cNvSpPr/>
          <p:nvPr/>
        </p:nvSpPr>
        <p:spPr>
          <a:xfrm>
            <a:off x="5802312" y="4149725"/>
            <a:ext cx="2055812" cy="879473"/>
          </a:xfrm>
          <a:prstGeom prst="ellipse">
            <a:avLst/>
          </a:prstGeom>
          <a:noFill/>
          <a:ln cap="flat" cmpd="sng" w="25550">
            <a:solidFill>
              <a:srgbClr val="FF33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Shape 1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45050" y="566737"/>
            <a:ext cx="3352799" cy="4738685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Shape 111"/>
          <p:cNvSpPr txBox="1"/>
          <p:nvPr/>
        </p:nvSpPr>
        <p:spPr>
          <a:xfrm>
            <a:off x="0" y="0"/>
            <a:ext cx="9144000" cy="577850"/>
          </a:xfrm>
          <a:prstGeom prst="rect">
            <a:avLst/>
          </a:prstGeom>
          <a:solidFill>
            <a:srgbClr val="EEECE1">
              <a:alpha val="75294"/>
            </a:srgbClr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3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IL LUPO, STORIA DI UN RITORNO NATURALE</a:t>
            </a:r>
          </a:p>
        </p:txBody>
      </p:sp>
      <p:sp>
        <p:nvSpPr>
          <p:cNvPr id="112" name="Shape 112"/>
          <p:cNvSpPr/>
          <p:nvPr/>
        </p:nvSpPr>
        <p:spPr>
          <a:xfrm>
            <a:off x="519112" y="2560635"/>
            <a:ext cx="184149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3" name="Shape 1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9112" y="584200"/>
            <a:ext cx="3341685" cy="4721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Shape 114"/>
          <p:cNvSpPr txBox="1"/>
          <p:nvPr/>
        </p:nvSpPr>
        <p:spPr>
          <a:xfrm>
            <a:off x="500062" y="4445000"/>
            <a:ext cx="3752848" cy="1141411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Primi 1900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estinzione sulle Alpi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1920 Alpi Occidentali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1931 Alpi Nord-Orientali</a:t>
            </a:r>
          </a:p>
        </p:txBody>
      </p:sp>
      <p:sp>
        <p:nvSpPr>
          <p:cNvPr id="115" name="Shape 115"/>
          <p:cNvSpPr txBox="1"/>
          <p:nvPr/>
        </p:nvSpPr>
        <p:spPr>
          <a:xfrm>
            <a:off x="4572000" y="4456112"/>
            <a:ext cx="4319587" cy="1141411"/>
          </a:xfrm>
          <a:prstGeom prst="rect">
            <a:avLst/>
          </a:prstGeom>
          <a:gradFill>
            <a:gsLst>
              <a:gs pos="0">
                <a:srgbClr val="9AB4E4"/>
              </a:gs>
              <a:gs pos="100000">
                <a:srgbClr val="E0E8F5"/>
              </a:gs>
            </a:gsLst>
            <a:lin ang="5400000" scaled="0"/>
          </a:gra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Calibri"/>
              <a:buNone/>
            </a:pPr>
            <a:r>
              <a:rPr b="1" i="0" lang="en-US" sz="1800" u="sng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Fine 1900</a:t>
            </a: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ritorno sulle Alpi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1992 Primo branco nelle Alpi Occidentali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2012 Prima coppia nelle Alpi Orientali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Shape 12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1625" y="0"/>
            <a:ext cx="8369298" cy="63119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Shape 122"/>
          <p:cNvSpPr/>
          <p:nvPr/>
        </p:nvSpPr>
        <p:spPr>
          <a:xfrm>
            <a:off x="5508625" y="2781300"/>
            <a:ext cx="215899" cy="215899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Shape 123"/>
          <p:cNvSpPr/>
          <p:nvPr/>
        </p:nvSpPr>
        <p:spPr>
          <a:xfrm>
            <a:off x="5292725" y="1773235"/>
            <a:ext cx="215899" cy="215899"/>
          </a:xfrm>
          <a:prstGeom prst="ellipse">
            <a:avLst/>
          </a:prstGeom>
          <a:solidFill>
            <a:srgbClr val="FFFFCC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Shape 124"/>
          <p:cNvSpPr/>
          <p:nvPr/>
        </p:nvSpPr>
        <p:spPr>
          <a:xfrm>
            <a:off x="1116012" y="2997200"/>
            <a:ext cx="215899" cy="2158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Shape 125"/>
          <p:cNvSpPr txBox="1"/>
          <p:nvPr/>
        </p:nvSpPr>
        <p:spPr>
          <a:xfrm>
            <a:off x="1116012" y="2852735"/>
            <a:ext cx="4317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6" name="Shape 126"/>
          <p:cNvSpPr/>
          <p:nvPr/>
        </p:nvSpPr>
        <p:spPr>
          <a:xfrm>
            <a:off x="1160462" y="3617912"/>
            <a:ext cx="215899" cy="215899"/>
          </a:xfrm>
          <a:prstGeom prst="ellipse">
            <a:avLst/>
          </a:prstGeom>
          <a:solidFill>
            <a:srgbClr val="FFFF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Shape 127"/>
          <p:cNvSpPr/>
          <p:nvPr/>
        </p:nvSpPr>
        <p:spPr>
          <a:xfrm>
            <a:off x="1187450" y="3141660"/>
            <a:ext cx="215899" cy="215899"/>
          </a:xfrm>
          <a:prstGeom prst="ellipse">
            <a:avLst/>
          </a:prstGeom>
          <a:solidFill>
            <a:srgbClr val="FF6600"/>
          </a:solidFill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" name="Shape 128"/>
          <p:cNvSpPr txBox="1"/>
          <p:nvPr/>
        </p:nvSpPr>
        <p:spPr>
          <a:xfrm>
            <a:off x="1116012" y="3068635"/>
            <a:ext cx="4317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29" name="Shape 129"/>
          <p:cNvSpPr txBox="1"/>
          <p:nvPr/>
        </p:nvSpPr>
        <p:spPr>
          <a:xfrm>
            <a:off x="3708400" y="2276475"/>
            <a:ext cx="431798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  <p:sp>
        <p:nvSpPr>
          <p:cNvPr id="130" name="Shape 130"/>
          <p:cNvSpPr/>
          <p:nvPr/>
        </p:nvSpPr>
        <p:spPr>
          <a:xfrm>
            <a:off x="5219700" y="2492375"/>
            <a:ext cx="865187" cy="720724"/>
          </a:xfrm>
          <a:prstGeom prst="ellipse">
            <a:avLst/>
          </a:prstGeom>
          <a:noFill/>
          <a:ln cap="flat" cmpd="sng" w="41400">
            <a:solidFill>
              <a:srgbClr val="FF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Shape 131"/>
          <p:cNvSpPr txBox="1"/>
          <p:nvPr/>
        </p:nvSpPr>
        <p:spPr>
          <a:xfrm>
            <a:off x="111125" y="261937"/>
            <a:ext cx="9032875" cy="517524"/>
          </a:xfrm>
          <a:prstGeom prst="rect">
            <a:avLst/>
          </a:prstGeom>
          <a:gradFill>
            <a:gsLst>
              <a:gs pos="0">
                <a:srgbClr val="6E6D68"/>
              </a:gs>
              <a:gs pos="100000">
                <a:srgbClr val="EEECE1"/>
              </a:gs>
            </a:gsLst>
            <a:lin ang="5400000" scaled="0"/>
          </a:gra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0" i="0" lang="en-US" sz="28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La distribuzione dei branchi di lupo in Italia 2010-2012</a:t>
            </a:r>
          </a:p>
        </p:txBody>
      </p:sp>
      <p:pic>
        <p:nvPicPr>
          <p:cNvPr id="132" name="Shape 13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37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Shape 13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81062" y="398462"/>
            <a:ext cx="7426325" cy="64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Shape 138"/>
          <p:cNvSpPr/>
          <p:nvPr/>
        </p:nvSpPr>
        <p:spPr>
          <a:xfrm rot="10620000">
            <a:off x="3069450" y="4446196"/>
            <a:ext cx="586451" cy="699215"/>
          </a:xfrm>
          <a:prstGeom prst="curvedLeftArrow">
            <a:avLst>
              <a:gd fmla="val 11599" name="adj1"/>
              <a:gd fmla="val 40918" name="adj2"/>
              <a:gd fmla="val 33333" name="adj3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" name="Shape 139"/>
          <p:cNvSpPr/>
          <p:nvPr/>
        </p:nvSpPr>
        <p:spPr>
          <a:xfrm rot="2580000">
            <a:off x="4707591" y="4846785"/>
            <a:ext cx="792162" cy="287335"/>
          </a:xfrm>
          <a:prstGeom prst="leftArrow">
            <a:avLst>
              <a:gd fmla="val 50000" name="adj1"/>
              <a:gd fmla="val 68923" name="adj2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" name="Shape 140"/>
          <p:cNvSpPr/>
          <p:nvPr/>
        </p:nvSpPr>
        <p:spPr>
          <a:xfrm rot="-1860000">
            <a:off x="4239931" y="4117975"/>
            <a:ext cx="1152525" cy="215898"/>
          </a:xfrm>
          <a:prstGeom prst="leftArrow">
            <a:avLst>
              <a:gd fmla="val 50000" name="adj1"/>
              <a:gd fmla="val 133456" name="adj2"/>
            </a:avLst>
          </a:prstGeom>
          <a:solidFill>
            <a:srgbClr val="CC99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" name="Shape 141"/>
          <p:cNvSpPr txBox="1"/>
          <p:nvPr/>
        </p:nvSpPr>
        <p:spPr>
          <a:xfrm>
            <a:off x="5580112" y="3878278"/>
            <a:ext cx="1008112" cy="365125"/>
          </a:xfrm>
          <a:prstGeom prst="rect">
            <a:avLst/>
          </a:prstGeom>
          <a:solidFill>
            <a:srgbClr val="FFFFFF">
              <a:alpha val="98431"/>
            </a:srgbClr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Carpazi</a:t>
            </a:r>
          </a:p>
        </p:txBody>
      </p:sp>
      <p:sp>
        <p:nvSpPr>
          <p:cNvPr id="142" name="Shape 142"/>
          <p:cNvSpPr txBox="1"/>
          <p:nvPr/>
        </p:nvSpPr>
        <p:spPr>
          <a:xfrm>
            <a:off x="6156176" y="5160280"/>
            <a:ext cx="1152128" cy="365125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Dinarica</a:t>
            </a:r>
          </a:p>
        </p:txBody>
      </p:sp>
      <p:sp>
        <p:nvSpPr>
          <p:cNvPr id="143" name="Shape 143"/>
          <p:cNvSpPr txBox="1"/>
          <p:nvPr/>
        </p:nvSpPr>
        <p:spPr>
          <a:xfrm>
            <a:off x="2256700" y="5342842"/>
            <a:ext cx="2009941" cy="462421"/>
          </a:xfrm>
          <a:prstGeom prst="rect">
            <a:avLst/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Alpina orientale</a:t>
            </a:r>
          </a:p>
        </p:txBody>
      </p:sp>
      <p:sp>
        <p:nvSpPr>
          <p:cNvPr id="144" name="Shape 144"/>
          <p:cNvSpPr txBox="1"/>
          <p:nvPr/>
        </p:nvSpPr>
        <p:spPr>
          <a:xfrm>
            <a:off x="0" y="0"/>
            <a:ext cx="9144000" cy="517524"/>
          </a:xfrm>
          <a:prstGeom prst="rect">
            <a:avLst/>
          </a:prstGeom>
          <a:solidFill>
            <a:srgbClr val="EEECE1"/>
          </a:solidFill>
          <a:ln cap="flat" cmpd="sng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0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La ricolonizzazione delle Alpi centro orientali</a:t>
            </a:r>
          </a:p>
        </p:txBody>
      </p:sp>
      <p:pic>
        <p:nvPicPr>
          <p:cNvPr id="145" name="Shape 14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7937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2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Shape 15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9525" y="5565775"/>
            <a:ext cx="9151936" cy="130174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1" name="Shape 151"/>
          <p:cNvGrpSpPr/>
          <p:nvPr/>
        </p:nvGrpSpPr>
        <p:grpSpPr>
          <a:xfrm>
            <a:off x="0" y="6550025"/>
            <a:ext cx="9118600" cy="304796"/>
            <a:chOff x="0" y="6550025"/>
            <a:chExt cx="9118600" cy="304796"/>
          </a:xfrm>
        </p:grpSpPr>
        <p:pic>
          <p:nvPicPr>
            <p:cNvPr id="152" name="Shape 152"/>
            <p:cNvPicPr preferRelativeResize="0"/>
            <p:nvPr/>
          </p:nvPicPr>
          <p:blipFill rotWithShape="1">
            <a:blip r:embed="rId4">
              <a:alphaModFix/>
            </a:blip>
            <a:srcRect b="0" l="0" r="0" t="0"/>
            <a:stretch/>
          </p:blipFill>
          <p:spPr>
            <a:xfrm>
              <a:off x="8788400" y="6550025"/>
              <a:ext cx="330200" cy="29051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3" name="Shape 153"/>
            <p:cNvSpPr txBox="1"/>
            <p:nvPr/>
          </p:nvSpPr>
          <p:spPr>
            <a:xfrm>
              <a:off x="0" y="6643685"/>
              <a:ext cx="5221287" cy="211136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45000" lIns="90000" rIns="90000" tIns="450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ct val="25000"/>
                <a:buFont typeface="Calibri"/>
                <a:buNone/>
              </a:pPr>
              <a:r>
                <a:rPr b="0" i="0" lang="en-US" sz="800" u="none" cap="none" strike="noStrik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LIFE12 NAT/IT/000807 WOLFALPS</a:t>
              </a:r>
            </a:p>
          </p:txBody>
        </p:sp>
        <p:pic>
          <p:nvPicPr>
            <p:cNvPr id="154" name="Shape 154"/>
            <p:cNvPicPr preferRelativeResize="0"/>
            <p:nvPr/>
          </p:nvPicPr>
          <p:blipFill rotWithShape="1">
            <a:blip r:embed="rId5">
              <a:alphaModFix/>
            </a:blip>
            <a:srcRect b="0" l="0" r="0" t="0"/>
            <a:stretch/>
          </p:blipFill>
          <p:spPr>
            <a:xfrm>
              <a:off x="8313735" y="6550025"/>
              <a:ext cx="401637" cy="29051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5" name="Shape 15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0" y="476250"/>
            <a:ext cx="9144000" cy="6459536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Shape 156"/>
          <p:cNvSpPr txBox="1"/>
          <p:nvPr/>
        </p:nvSpPr>
        <p:spPr>
          <a:xfrm>
            <a:off x="0" y="0"/>
            <a:ext cx="9144000" cy="51752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8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Core area 4 Alpi Centrali (2014-2015)</a:t>
            </a:r>
          </a:p>
        </p:txBody>
      </p:sp>
      <p:sp>
        <p:nvSpPr>
          <p:cNvPr id="157" name="Shape 157"/>
          <p:cNvSpPr/>
          <p:nvPr/>
        </p:nvSpPr>
        <p:spPr>
          <a:xfrm rot="-2160000">
            <a:off x="1476375" y="5086349"/>
            <a:ext cx="1223960" cy="576260"/>
          </a:xfrm>
          <a:prstGeom prst="rightArrow">
            <a:avLst>
              <a:gd fmla="val 50000" name="adj1"/>
              <a:gd fmla="val 53099" name="adj2"/>
            </a:avLst>
          </a:prstGeom>
          <a:solidFill>
            <a:srgbClr val="FF000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5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gradFill>
          <a:gsLst>
            <a:gs pos="0">
              <a:srgbClr val="FFFFFF"/>
            </a:gs>
            <a:gs pos="100000">
              <a:srgbClr val="E6E6E6"/>
            </a:gs>
          </a:gsLst>
          <a:lin ang="5400000" scaled="0"/>
        </a:grad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Shape 16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-26985" y="5556250"/>
            <a:ext cx="9151936" cy="1301748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Shape 163"/>
          <p:cNvSpPr txBox="1"/>
          <p:nvPr/>
        </p:nvSpPr>
        <p:spPr>
          <a:xfrm>
            <a:off x="776287" y="352425"/>
            <a:ext cx="7397749" cy="45561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i="0" lang="en-US" sz="24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Meccanismi di regolazione dei branchi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(Mech 1970)</a:t>
            </a:r>
          </a:p>
        </p:txBody>
      </p:sp>
      <p:sp>
        <p:nvSpPr>
          <p:cNvPr id="164" name="Shape 164"/>
          <p:cNvSpPr txBox="1"/>
          <p:nvPr/>
        </p:nvSpPr>
        <p:spPr>
          <a:xfrm>
            <a:off x="504825" y="1068387"/>
            <a:ext cx="8148636" cy="700086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20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I fattori che possono influenzare il numero di esemplari che compongono un branco possono essere ricondotti a:</a:t>
            </a:r>
          </a:p>
        </p:txBody>
      </p:sp>
      <p:sp>
        <p:nvSpPr>
          <p:cNvPr id="165" name="Shape 165"/>
          <p:cNvSpPr txBox="1"/>
          <p:nvPr/>
        </p:nvSpPr>
        <p:spPr>
          <a:xfrm>
            <a:off x="536575" y="1854200"/>
            <a:ext cx="7920036" cy="639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minimo di lupi necessario per localizzare e uccidere una preda in modo efficiente e sicuro</a:t>
            </a:r>
          </a:p>
        </p:txBody>
      </p:sp>
      <p:sp>
        <p:nvSpPr>
          <p:cNvPr id="166" name="Shape 166"/>
          <p:cNvSpPr txBox="1"/>
          <p:nvPr/>
        </p:nvSpPr>
        <p:spPr>
          <a:xfrm>
            <a:off x="536575" y="2509835"/>
            <a:ext cx="79200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massimo di individui che può alimentarsi sulla preda abbattuta</a:t>
            </a:r>
          </a:p>
        </p:txBody>
      </p:sp>
      <p:sp>
        <p:nvSpPr>
          <p:cNvPr id="167" name="Shape 167"/>
          <p:cNvSpPr txBox="1"/>
          <p:nvPr/>
        </p:nvSpPr>
        <p:spPr>
          <a:xfrm>
            <a:off x="536575" y="2882900"/>
            <a:ext cx="8116887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numero di altri membri del branco con cui ogni individuo può formare legami sociali</a:t>
            </a:r>
          </a:p>
        </p:txBody>
      </p:sp>
      <p:sp>
        <p:nvSpPr>
          <p:cNvPr id="168" name="Shape 168"/>
          <p:cNvSpPr txBox="1"/>
          <p:nvPr/>
        </p:nvSpPr>
        <p:spPr>
          <a:xfrm>
            <a:off x="547687" y="3529012"/>
            <a:ext cx="8148636" cy="365125"/>
          </a:xfrm>
          <a:prstGeom prst="rect">
            <a:avLst/>
          </a:prstGeom>
          <a:noFill/>
          <a:ln>
            <a:noFill/>
          </a:ln>
        </p:spPr>
        <p:txBody>
          <a:bodyPr anchorCtr="0" anchor="t" bIns="45000" lIns="90000" rIns="90000" tIns="450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ct val="25000"/>
              <a:buFont typeface="Calibri"/>
              <a:buNone/>
            </a:pPr>
            <a:r>
              <a:rPr b="0" i="0" lang="en-US" sz="1800" u="none" cap="none" strike="noStrike">
                <a:solidFill>
                  <a:srgbClr val="002060"/>
                </a:solidFill>
                <a:latin typeface="Calibri"/>
                <a:ea typeface="Calibri"/>
                <a:cs typeface="Calibri"/>
                <a:sym typeface="Calibri"/>
              </a:rPr>
              <a:t>- livello di competizione sociale che ogni membro del branco può accettare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xmlns:r="http://schemas.openxmlformats.org/officeDocument/2006/relationships" name="POI_THEME_TEMPLATE_DESIGN">
  <a:themeElements>
    <a:clrScheme name="POI_THEME_TEMPLATE_DESIGN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CC99"/>
      </a:accent4>
      <a:accent5>
        <a:srgbClr val="3333CC"/>
      </a:accent5>
      <a:accent6>
        <a:srgbClr val="FFFFFF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