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3" r:id="rId4"/>
    <p:sldMasterId id="2147483654" r:id="rId5"/>
    <p:sldMasterId id="2147483655" r:id="rId6"/>
    <p:sldMasterId id="2147483656" r:id="rId7"/>
    <p:sldMasterId id="214748365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y="6858000" cx="9144000"/>
  <p:notesSz cx="6888150" cy="10020300"/>
  <p:embeddedFontLst>
    <p:embeddedFont>
      <p:font typeface="Questrial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8059ECB5-5B44-475F-BE3F-DDEC19FF4C14}">
  <a:tblStyle styleId="{8059ECB5-5B44-475F-BE3F-DDEC19FF4C14}" styleName="Table_0"/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0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Questrial-regular.fntdata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10" type="dt"/>
          </p:nvPr>
        </p:nvSpPr>
        <p:spPr>
          <a:xfrm>
            <a:off x="4278312" y="0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2" type="sldNum"/>
          </p:nvPr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" name="Shape 5"/>
          <p:cNvSpPr/>
          <p:nvPr>
            <p:ph idx="2" type="sldImg"/>
          </p:nvPr>
        </p:nvSpPr>
        <p:spPr>
          <a:xfrm>
            <a:off x="1106487" y="812800"/>
            <a:ext cx="5343525" cy="40068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55650" y="5078412"/>
            <a:ext cx="6046787" cy="4810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3" type="hdr"/>
          </p:nvPr>
        </p:nvSpPr>
        <p:spPr>
          <a:xfrm>
            <a:off x="0" y="0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4" type="dt"/>
          </p:nvPr>
        </p:nvSpPr>
        <p:spPr>
          <a:xfrm>
            <a:off x="4278312" y="0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0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5" type="sldNum"/>
          </p:nvPr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1106487" y="812800"/>
            <a:ext cx="5345111" cy="40084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1106487" y="812800"/>
            <a:ext cx="5345111" cy="40084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1106487" y="812800"/>
            <a:ext cx="5345111" cy="40084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0" y="0"/>
            <a:ext cx="1587" cy="15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0" y="0"/>
            <a:ext cx="1587" cy="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99" name="Shape 199"/>
          <p:cNvSpPr txBox="1"/>
          <p:nvPr/>
        </p:nvSpPr>
        <p:spPr>
          <a:xfrm>
            <a:off x="3903662" y="9518650"/>
            <a:ext cx="2984500" cy="500062"/>
          </a:xfrm>
          <a:prstGeom prst="rect">
            <a:avLst/>
          </a:prstGeom>
          <a:noFill/>
          <a:ln>
            <a:noFill/>
          </a:ln>
        </p:spPr>
        <p:txBody>
          <a:bodyPr anchorCtr="0" anchor="b" bIns="48225" lIns="96475" rIns="96475" tIns="482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939800" y="762000"/>
            <a:ext cx="5010150" cy="37576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8975" y="4759325"/>
            <a:ext cx="5510211" cy="45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1106487" y="812800"/>
            <a:ext cx="5345111" cy="40084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0" y="0"/>
            <a:ext cx="1587" cy="15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0" y="0"/>
            <a:ext cx="1587" cy="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38" name="Shape 238"/>
          <p:cNvSpPr txBox="1"/>
          <p:nvPr/>
        </p:nvSpPr>
        <p:spPr>
          <a:xfrm>
            <a:off x="0" y="0"/>
            <a:ext cx="1587" cy="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939800" y="762000"/>
            <a:ext cx="5010150" cy="37576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8975" y="4759325"/>
            <a:ext cx="5510211" cy="45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0" y="0"/>
            <a:ext cx="1587" cy="15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0" y="0"/>
            <a:ext cx="1587" cy="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67" name="Shape 267"/>
          <p:cNvSpPr txBox="1"/>
          <p:nvPr/>
        </p:nvSpPr>
        <p:spPr>
          <a:xfrm>
            <a:off x="0" y="0"/>
            <a:ext cx="1587" cy="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939800" y="762000"/>
            <a:ext cx="5010150" cy="37576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8975" y="4759325"/>
            <a:ext cx="5510211" cy="45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939800" y="762000"/>
            <a:ext cx="5010150" cy="37576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8975" y="4759325"/>
            <a:ext cx="5510211" cy="45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0" y="0"/>
            <a:ext cx="1587" cy="15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0" y="0"/>
            <a:ext cx="1587" cy="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i="0" lang="en-US" sz="2000" u="none" cap="none" strike="noStrike">
                <a:latin typeface="Arial"/>
                <a:ea typeface="Arial"/>
                <a:cs typeface="Arial"/>
                <a:sym typeface="Arial"/>
              </a:rPr>
              <a:t>Oggi parliamo di lupo: dati biometrici e peso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0" y="0"/>
            <a:ext cx="1587" cy="15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0" y="0"/>
            <a:ext cx="1587" cy="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b="0" i="0" lang="en-US" sz="2000" u="none" cap="none" strike="noStrike">
                <a:latin typeface="Arial"/>
                <a:ea typeface="Arial"/>
                <a:cs typeface="Arial"/>
                <a:sym typeface="Arial"/>
              </a:rPr>
              <a:t>Filo per tenerle più unite,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b="0" i="0" lang="en-US" sz="2000" u="none" cap="none" strike="noStrike">
                <a:latin typeface="Arial"/>
                <a:ea typeface="Arial"/>
                <a:cs typeface="Arial"/>
                <a:sym typeface="Arial"/>
              </a:rPr>
              <a:t>Sobrero tutto l’alpeggio filo fisso 4-10 ettari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0" y="0"/>
            <a:ext cx="1587" cy="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idx="2" type="sldImg"/>
          </p:nvPr>
        </p:nvSpPr>
        <p:spPr>
          <a:xfrm>
            <a:off x="939800" y="762000"/>
            <a:ext cx="5010150" cy="37576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688975" y="4759325"/>
            <a:ext cx="5510211" cy="45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1106487" y="812800"/>
            <a:ext cx="5345111" cy="40084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0" y="0"/>
            <a:ext cx="1587" cy="15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0" y="0"/>
            <a:ext cx="1587" cy="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i="0" lang="en-US" sz="2000" u="none" cap="none" strike="noStrike">
                <a:latin typeface="Arial"/>
                <a:ea typeface="Arial"/>
                <a:cs typeface="Arial"/>
                <a:sym typeface="Arial"/>
              </a:rPr>
              <a:t>La scomparsa è attribuibile alla persecuzione diretta, che prende avvio dal conflitto tra uomo e lupo a causa delle predazioni di quest’ultimo, ma diventa un fatto anche socio-culturale (lupo identificato con un nemico della società, un essere nocivo per lo sviluppo dell’uomo: taglie per la sua eliminazione)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1106487" y="812800"/>
            <a:ext cx="5345111" cy="40084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1106487" y="812800"/>
            <a:ext cx="5345111" cy="40084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939800" y="762000"/>
            <a:ext cx="5010150" cy="37576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8975" y="4759325"/>
            <a:ext cx="5510211" cy="45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0" y="0"/>
            <a:ext cx="1587" cy="15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0" y="0"/>
            <a:ext cx="1587" cy="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b="0" i="0" lang="en-US" sz="2000" u="none" cap="none" strike="noStrike">
                <a:latin typeface="Arial"/>
                <a:ea typeface="Arial"/>
                <a:cs typeface="Arial"/>
                <a:sym typeface="Arial"/>
              </a:rPr>
              <a:t>Più nello specifico ecco la distribuzione dei lupi aggiornata</a:t>
            </a: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</a:pPr>
            <a:r>
              <a:rPr b="0" i="0" lang="en-US" sz="2000" u="none" cap="none" strike="noStrike">
                <a:latin typeface="Arial"/>
                <a:ea typeface="Arial"/>
                <a:cs typeface="Arial"/>
                <a:sym typeface="Arial"/>
              </a:rPr>
              <a:t>LA FRECCIA ROSSA INDICA CUSIO (BG) DOVE E’ L’INCONTRO DEL 9 AGOSTO</a:t>
            </a: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-"/>
            </a:pPr>
            <a:r>
              <a:rPr b="0" i="0" lang="en-US" sz="2000" u="none" cap="none" strike="noStrike">
                <a:latin typeface="Arial"/>
                <a:ea typeface="Arial"/>
                <a:cs typeface="Arial"/>
                <a:sym typeface="Arial"/>
              </a:rPr>
              <a:t>Nuclei rosa: branchi stabili (Calanda – Svizzera e Monti Lessini)</a:t>
            </a: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-"/>
            </a:pPr>
            <a:r>
              <a:rPr b="0" i="0" lang="en-US" sz="2000" u="none" cap="none" strike="noStrike">
                <a:latin typeface="Arial"/>
                <a:ea typeface="Arial"/>
                <a:cs typeface="Arial"/>
                <a:sym typeface="Arial"/>
              </a:rPr>
              <a:t>Bollini: individui genotipizzati: rossa è la femmina F10 sulle Dolomiti di Brenta; verde  chiaro l’individuo in Valtellina; azzurro M24: maschio in alta Val di Non; giallo e verde scuro: altri due individui in Alto Adige</a:t>
            </a:r>
          </a:p>
          <a:p>
            <a:pPr indent="-215900" lvl="0" marL="215900" marR="0" rtl="0" algn="l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-"/>
            </a:pPr>
            <a:r>
              <a:rPr b="0" i="0" lang="en-US" sz="2000" u="none" cap="none" strike="noStrike">
                <a:latin typeface="Arial"/>
                <a:ea typeface="Arial"/>
                <a:cs typeface="Arial"/>
                <a:sym typeface="Arial"/>
              </a:rPr>
              <a:t>Puntini: segni di presenza non genotipizzati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939800" y="762000"/>
            <a:ext cx="5010150" cy="37576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8975" y="4759325"/>
            <a:ext cx="5510211" cy="45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2011" cy="3635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2011" cy="363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layout with centered title and subtitle placeholder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2000"/>
              </a:lnSpc>
              <a:spcBef>
                <a:spcPts val="0"/>
              </a:spcBef>
              <a:spcAft>
                <a:spcPts val="140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102000"/>
              </a:lnSpc>
              <a:spcBef>
                <a:spcPts val="0"/>
              </a:spcBef>
              <a:spcAft>
                <a:spcPts val="110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143000" marR="0" rtl="0" algn="l">
              <a:lnSpc>
                <a:spcPct val="102000"/>
              </a:lnSpc>
              <a:spcBef>
                <a:spcPts val="0"/>
              </a:spcBef>
              <a:spcAft>
                <a:spcPts val="8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600200" marR="0" rtl="0" algn="l">
              <a:lnSpc>
                <a:spcPct val="102000"/>
              </a:lnSpc>
              <a:spcBef>
                <a:spcPts val="0"/>
              </a:spcBef>
              <a:spcAft>
                <a:spcPts val="5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0574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5146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4290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48006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66294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356350"/>
            <a:ext cx="2132011" cy="3635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356350"/>
            <a:ext cx="2132011" cy="363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idx="10" type="dt"/>
          </p:nvPr>
        </p:nvSpPr>
        <p:spPr>
          <a:xfrm>
            <a:off x="457200" y="6356350"/>
            <a:ext cx="2132011" cy="3635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6553200" y="6356350"/>
            <a:ext cx="2132011" cy="363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layout with centered title and subtitle placeholder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2000"/>
              </a:lnSpc>
              <a:spcBef>
                <a:spcPts val="0"/>
              </a:spcBef>
              <a:spcAft>
                <a:spcPts val="140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102000"/>
              </a:lnSpc>
              <a:spcBef>
                <a:spcPts val="0"/>
              </a:spcBef>
              <a:spcAft>
                <a:spcPts val="110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143000" marR="0" rtl="0" algn="l">
              <a:lnSpc>
                <a:spcPct val="102000"/>
              </a:lnSpc>
              <a:spcBef>
                <a:spcPts val="0"/>
              </a:spcBef>
              <a:spcAft>
                <a:spcPts val="8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600200" marR="0" rtl="0" algn="l">
              <a:lnSpc>
                <a:spcPct val="102000"/>
              </a:lnSpc>
              <a:spcBef>
                <a:spcPts val="0"/>
              </a:spcBef>
              <a:spcAft>
                <a:spcPts val="5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0574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5146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4290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48006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66294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457200" y="6356350"/>
            <a:ext cx="2132011" cy="3635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6553200" y="6356350"/>
            <a:ext cx="2132011" cy="363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457200" y="1600200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2000"/>
              </a:lnSpc>
              <a:spcBef>
                <a:spcPts val="0"/>
              </a:spcBef>
              <a:spcAft>
                <a:spcPts val="140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102000"/>
              </a:lnSpc>
              <a:spcBef>
                <a:spcPts val="0"/>
              </a:spcBef>
              <a:spcAft>
                <a:spcPts val="110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143000" marR="0" rtl="0" algn="l">
              <a:lnSpc>
                <a:spcPct val="102000"/>
              </a:lnSpc>
              <a:spcBef>
                <a:spcPts val="0"/>
              </a:spcBef>
              <a:spcAft>
                <a:spcPts val="8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600200" marR="0" rtl="0" algn="l">
              <a:lnSpc>
                <a:spcPct val="102000"/>
              </a:lnSpc>
              <a:spcBef>
                <a:spcPts val="0"/>
              </a:spcBef>
              <a:spcAft>
                <a:spcPts val="5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0574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5146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4290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48006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66294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457200" y="6356350"/>
            <a:ext cx="2132011" cy="3635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6553200" y="6356350"/>
            <a:ext cx="2132011" cy="363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3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2011" cy="3635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2011" cy="363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5" name="Shape 15"/>
          <p:cNvSpPr txBox="1"/>
          <p:nvPr>
            <p:ph type="title"/>
          </p:nvPr>
        </p:nvSpPr>
        <p:spPr>
          <a:xfrm>
            <a:off x="457200" y="273050"/>
            <a:ext cx="82280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604962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2000"/>
              </a:lnSpc>
              <a:spcBef>
                <a:spcPts val="0"/>
              </a:spcBef>
              <a:spcAft>
                <a:spcPts val="140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102000"/>
              </a:lnSpc>
              <a:spcBef>
                <a:spcPts val="0"/>
              </a:spcBef>
              <a:spcAft>
                <a:spcPts val="110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143000" marR="0" rtl="0" algn="l">
              <a:lnSpc>
                <a:spcPct val="102000"/>
              </a:lnSpc>
              <a:spcBef>
                <a:spcPts val="0"/>
              </a:spcBef>
              <a:spcAft>
                <a:spcPts val="8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600200" marR="0" rtl="0" algn="l">
              <a:lnSpc>
                <a:spcPct val="102000"/>
              </a:lnSpc>
              <a:spcBef>
                <a:spcPts val="0"/>
              </a:spcBef>
              <a:spcAft>
                <a:spcPts val="5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0574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5146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4290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48006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66294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685800" y="2130425"/>
            <a:ext cx="7770812" cy="1468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457200" y="6356350"/>
            <a:ext cx="2132011" cy="3635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6553200" y="6356350"/>
            <a:ext cx="2132011" cy="363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1604962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2000"/>
              </a:lnSpc>
              <a:spcBef>
                <a:spcPts val="0"/>
              </a:spcBef>
              <a:spcAft>
                <a:spcPts val="140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102000"/>
              </a:lnSpc>
              <a:spcBef>
                <a:spcPts val="0"/>
              </a:spcBef>
              <a:spcAft>
                <a:spcPts val="110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143000" marR="0" rtl="0" algn="l">
              <a:lnSpc>
                <a:spcPct val="102000"/>
              </a:lnSpc>
              <a:spcBef>
                <a:spcPts val="0"/>
              </a:spcBef>
              <a:spcAft>
                <a:spcPts val="8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600200" marR="0" rtl="0" algn="l">
              <a:lnSpc>
                <a:spcPct val="102000"/>
              </a:lnSpc>
              <a:spcBef>
                <a:spcPts val="0"/>
              </a:spcBef>
              <a:spcAft>
                <a:spcPts val="5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0574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5146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4290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48006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66294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idx="10" type="dt"/>
          </p:nvPr>
        </p:nvSpPr>
        <p:spPr>
          <a:xfrm>
            <a:off x="457200" y="6356350"/>
            <a:ext cx="2132011" cy="3635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553200" y="6356350"/>
            <a:ext cx="2132011" cy="363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80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457200" y="273050"/>
            <a:ext cx="82280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604962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2000"/>
              </a:lnSpc>
              <a:spcBef>
                <a:spcPts val="0"/>
              </a:spcBef>
              <a:spcAft>
                <a:spcPts val="140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102000"/>
              </a:lnSpc>
              <a:spcBef>
                <a:spcPts val="0"/>
              </a:spcBef>
              <a:spcAft>
                <a:spcPts val="110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143000" marR="0" rtl="0" algn="l">
              <a:lnSpc>
                <a:spcPct val="102000"/>
              </a:lnSpc>
              <a:spcBef>
                <a:spcPts val="0"/>
              </a:spcBef>
              <a:spcAft>
                <a:spcPts val="8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600200" marR="0" rtl="0" algn="l">
              <a:lnSpc>
                <a:spcPct val="102000"/>
              </a:lnSpc>
              <a:spcBef>
                <a:spcPts val="0"/>
              </a:spcBef>
              <a:spcAft>
                <a:spcPts val="5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0574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5146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4290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48006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66294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685800" y="2130425"/>
            <a:ext cx="7770812" cy="1468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457200" y="6356350"/>
            <a:ext cx="2132011" cy="3635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6553200" y="6356350"/>
            <a:ext cx="2132011" cy="363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80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457200" y="1604962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2000"/>
              </a:lnSpc>
              <a:spcBef>
                <a:spcPts val="0"/>
              </a:spcBef>
              <a:spcAft>
                <a:spcPts val="140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102000"/>
              </a:lnSpc>
              <a:spcBef>
                <a:spcPts val="0"/>
              </a:spcBef>
              <a:spcAft>
                <a:spcPts val="110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143000" marR="0" rtl="0" algn="l">
              <a:lnSpc>
                <a:spcPct val="102000"/>
              </a:lnSpc>
              <a:spcBef>
                <a:spcPts val="0"/>
              </a:spcBef>
              <a:spcAft>
                <a:spcPts val="8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600200" marR="0" rtl="0" algn="l">
              <a:lnSpc>
                <a:spcPct val="102000"/>
              </a:lnSpc>
              <a:spcBef>
                <a:spcPts val="0"/>
              </a:spcBef>
              <a:spcAft>
                <a:spcPts val="5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0574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5146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4290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48006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66294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457200" y="1600200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2000"/>
              </a:lnSpc>
              <a:spcBef>
                <a:spcPts val="0"/>
              </a:spcBef>
              <a:spcAft>
                <a:spcPts val="1400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102000"/>
              </a:lnSpc>
              <a:spcBef>
                <a:spcPts val="0"/>
              </a:spcBef>
              <a:spcAft>
                <a:spcPts val="110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143000" marR="0" rtl="0" algn="l">
              <a:lnSpc>
                <a:spcPct val="102000"/>
              </a:lnSpc>
              <a:spcBef>
                <a:spcPts val="0"/>
              </a:spcBef>
              <a:spcAft>
                <a:spcPts val="8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600200" marR="0" rtl="0" algn="l">
              <a:lnSpc>
                <a:spcPct val="102000"/>
              </a:lnSpc>
              <a:spcBef>
                <a:spcPts val="0"/>
              </a:spcBef>
              <a:spcAft>
                <a:spcPts val="5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0574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5146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4290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48006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66294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2011" cy="3635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2011" cy="363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800" u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jp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21.png"/><Relationship Id="rId13" Type="http://schemas.openxmlformats.org/officeDocument/2006/relationships/image" Target="../media/image20.jpg"/><Relationship Id="rId1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42.jpg"/><Relationship Id="rId9" Type="http://schemas.openxmlformats.org/officeDocument/2006/relationships/image" Target="../media/image14.jpg"/><Relationship Id="rId15" Type="http://schemas.openxmlformats.org/officeDocument/2006/relationships/image" Target="../media/image44.png"/><Relationship Id="rId14" Type="http://schemas.openxmlformats.org/officeDocument/2006/relationships/image" Target="../media/image45.png"/><Relationship Id="rId17" Type="http://schemas.openxmlformats.org/officeDocument/2006/relationships/image" Target="../media/image10.png"/><Relationship Id="rId16" Type="http://schemas.openxmlformats.org/officeDocument/2006/relationships/image" Target="../media/image24.jpg"/><Relationship Id="rId5" Type="http://schemas.openxmlformats.org/officeDocument/2006/relationships/image" Target="../media/image12.png"/><Relationship Id="rId6" Type="http://schemas.openxmlformats.org/officeDocument/2006/relationships/image" Target="../media/image15.jpg"/><Relationship Id="rId7" Type="http://schemas.openxmlformats.org/officeDocument/2006/relationships/image" Target="../media/image18.jpg"/><Relationship Id="rId8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jp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23.jpg"/><Relationship Id="rId5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3.jpg"/><Relationship Id="rId4" Type="http://schemas.openxmlformats.org/officeDocument/2006/relationships/image" Target="../media/image27.jpg"/><Relationship Id="rId5" Type="http://schemas.openxmlformats.org/officeDocument/2006/relationships/image" Target="../media/image10.png"/><Relationship Id="rId6" Type="http://schemas.openxmlformats.org/officeDocument/2006/relationships/image" Target="../media/image2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image" Target="../media/image28.jpg"/><Relationship Id="rId5" Type="http://schemas.openxmlformats.org/officeDocument/2006/relationships/image" Target="../media/image3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jpg"/><Relationship Id="rId4" Type="http://schemas.openxmlformats.org/officeDocument/2006/relationships/image" Target="../media/image33.jpg"/><Relationship Id="rId5" Type="http://schemas.openxmlformats.org/officeDocument/2006/relationships/image" Target="../media/image10.png"/><Relationship Id="rId6" Type="http://schemas.openxmlformats.org/officeDocument/2006/relationships/image" Target="../media/image34.jpg"/><Relationship Id="rId7" Type="http://schemas.openxmlformats.org/officeDocument/2006/relationships/image" Target="../media/image35.jpg"/><Relationship Id="rId8" Type="http://schemas.openxmlformats.org/officeDocument/2006/relationships/image" Target="../media/image3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0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.jpg"/><Relationship Id="rId4" Type="http://schemas.openxmlformats.org/officeDocument/2006/relationships/image" Target="../media/image10.png"/><Relationship Id="rId5" Type="http://schemas.openxmlformats.org/officeDocument/2006/relationships/image" Target="../media/image37.jpg"/><Relationship Id="rId6" Type="http://schemas.openxmlformats.org/officeDocument/2006/relationships/image" Target="../media/image40.jpg"/><Relationship Id="rId7" Type="http://schemas.openxmlformats.org/officeDocument/2006/relationships/image" Target="../media/image3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Relationship Id="rId4" Type="http://schemas.openxmlformats.org/officeDocument/2006/relationships/image" Target="../media/image4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jp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01.jpg"/><Relationship Id="rId5" Type="http://schemas.openxmlformats.org/officeDocument/2006/relationships/image" Target="../media/image00.png"/><Relationship Id="rId6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png"/><Relationship Id="rId4" Type="http://schemas.openxmlformats.org/officeDocument/2006/relationships/image" Target="../media/image06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jp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22.jpg"/><Relationship Id="rId6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14286" y="5151437"/>
            <a:ext cx="9142411" cy="79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Elena Tironi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0" i="1" lang="en-US" sz="14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DG Ambiente, Energia e Sviluppo sostenibile Struttura Valorizzazione aree protette e biodiversità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1" i="1" lang="en-US" sz="14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Regione Lombardia</a:t>
            </a:r>
          </a:p>
        </p:txBody>
      </p:sp>
      <p:grpSp>
        <p:nvGrpSpPr>
          <p:cNvPr id="72" name="Shape 72"/>
          <p:cNvGrpSpPr/>
          <p:nvPr/>
        </p:nvGrpSpPr>
        <p:grpSpPr>
          <a:xfrm>
            <a:off x="685800" y="1874836"/>
            <a:ext cx="7621587" cy="3270250"/>
            <a:chOff x="685800" y="1874836"/>
            <a:chExt cx="7621587" cy="3270250"/>
          </a:xfrm>
        </p:grpSpPr>
        <p:sp>
          <p:nvSpPr>
            <p:cNvPr id="73" name="Shape 73"/>
            <p:cNvSpPr txBox="1"/>
            <p:nvPr/>
          </p:nvSpPr>
          <p:spPr>
            <a:xfrm>
              <a:off x="7081836" y="4903787"/>
              <a:ext cx="1216024" cy="241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rIns="90000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b="0" i="0" lang="en-US" sz="10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www.lifewolfalps.eu</a:t>
              </a:r>
            </a:p>
          </p:txBody>
        </p:sp>
        <p:pic>
          <p:nvPicPr>
            <p:cNvPr id="74" name="Shape 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1874836"/>
              <a:ext cx="7621587" cy="31337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5" name="Shape 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525" y="5565775"/>
            <a:ext cx="9151936" cy="13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1058862" y="725487"/>
            <a:ext cx="6518275" cy="863599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116625" rIns="116625" tIns="58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STORIE DI CANI DI LUPI E DI PASTORI. IL LUPO STA TORNANDO?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Progetto LIFE WOLFALPS </a:t>
            </a: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(LIFE12 NAT/IT/000807 LIFE WOLFALPS)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3149600" y="355600"/>
            <a:ext cx="25257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Curno , 27 gennaio 2016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6986" y="5556250"/>
            <a:ext cx="9151936" cy="13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2495550" y="461962"/>
            <a:ext cx="3773486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DINAMICA DI POPOLAZIONE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0" y="2286000"/>
            <a:ext cx="2024061" cy="39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Territorialità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3962400" y="2844800"/>
            <a:ext cx="3814762" cy="396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Processo di colonizzazione 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3938587" y="1692275"/>
            <a:ext cx="5226050" cy="39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Limitato numero di individui in un branco 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3940175" y="2282825"/>
            <a:ext cx="5075236" cy="39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Limitato numero di branchi in un’area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0" y="1690686"/>
            <a:ext cx="3254374" cy="39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Comportamento sociale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26986" y="2832100"/>
            <a:ext cx="1638300" cy="39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Dispersione</a:t>
            </a:r>
          </a:p>
        </p:txBody>
      </p:sp>
      <p:sp>
        <p:nvSpPr>
          <p:cNvPr id="181" name="Shape 181"/>
          <p:cNvSpPr/>
          <p:nvPr/>
        </p:nvSpPr>
        <p:spPr>
          <a:xfrm>
            <a:off x="3025775" y="1692275"/>
            <a:ext cx="892174" cy="400049"/>
          </a:xfrm>
          <a:prstGeom prst="rightArrow">
            <a:avLst>
              <a:gd fmla="val 16200" name="adj1"/>
              <a:gd fmla="val 5400" name="adj2"/>
            </a:avLst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 scaled="0"/>
          </a:gradFill>
          <a:ln cap="flat" cmpd="sng" w="9525">
            <a:solidFill>
              <a:srgbClr val="4A7EB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3025775" y="2270125"/>
            <a:ext cx="892174" cy="400049"/>
          </a:xfrm>
          <a:prstGeom prst="rightArrow">
            <a:avLst>
              <a:gd fmla="val 16200" name="adj1"/>
              <a:gd fmla="val 5400" name="adj2"/>
            </a:avLst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 scaled="0"/>
          </a:gradFill>
          <a:ln cap="flat" cmpd="sng" w="9525">
            <a:solidFill>
              <a:srgbClr val="4A7EB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3025775" y="2843211"/>
            <a:ext cx="892174" cy="400049"/>
          </a:xfrm>
          <a:prstGeom prst="rightArrow">
            <a:avLst>
              <a:gd fmla="val 16200" name="adj1"/>
              <a:gd fmla="val 5400" name="adj2"/>
            </a:avLst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 scaled="0"/>
          </a:gradFill>
          <a:ln cap="flat" cmpd="sng" w="9525">
            <a:solidFill>
              <a:srgbClr val="4A7EB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409575" y="4430712"/>
            <a:ext cx="8181974" cy="70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Meccanismi di regolazione della densità dei lupi (secondo la disponibilità locale delle risorse trofiche e dell’impatto antropico)</a:t>
            </a:r>
          </a:p>
        </p:txBody>
      </p:sp>
      <p:sp>
        <p:nvSpPr>
          <p:cNvPr id="185" name="Shape 185"/>
          <p:cNvSpPr/>
          <p:nvPr/>
        </p:nvSpPr>
        <p:spPr>
          <a:xfrm rot="1860000">
            <a:off x="4852987" y="3357561"/>
            <a:ext cx="484186" cy="977900"/>
          </a:xfrm>
          <a:prstGeom prst="downArrow">
            <a:avLst>
              <a:gd fmla="val 16200" name="adj1"/>
              <a:gd fmla="val 5400" name="adj2"/>
            </a:avLst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4340001" scaled="0"/>
          </a:gradFill>
          <a:ln cap="flat" cmpd="sng" w="9525">
            <a:solidFill>
              <a:srgbClr val="4A7EB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6986" y="5556250"/>
            <a:ext cx="9151936" cy="13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488950" y="1411287"/>
            <a:ext cx="7929561" cy="39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Alpi: 90 % della dieta del lupo è costituito da ungulati selvatici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1774825" y="708025"/>
            <a:ext cx="6127749" cy="334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Dati derivati da analisi delle feci (frequenze d’utilizzo)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1665286" y="344487"/>
            <a:ext cx="6511924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Ecologia alimentare  </a:t>
            </a:r>
            <a:r>
              <a:rPr b="0" i="0" lang="en-US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(Marucco, F. et al.2010)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488950" y="1893886"/>
            <a:ext cx="8186737" cy="70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Specie utilizzate con maggior frequenza: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Capriolo, camoscio, cervo, cinghiale, stambecco (raramente)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488950" y="2717800"/>
            <a:ext cx="7929561" cy="1004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Variazioni zonali in seguito alla disponibilità locale delle prede.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Domestici presenti (quasi esclusivamente dieta estiva) in percentuali più basse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3037" y="3529012"/>
            <a:ext cx="1412874" cy="141287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14286" y="6237287"/>
            <a:ext cx="3216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Presentazione dei partner</a:t>
            </a: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950" y="3789362"/>
            <a:ext cx="1006474" cy="100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07375" y="3789362"/>
            <a:ext cx="776286" cy="1417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25700" y="4819650"/>
            <a:ext cx="1071561" cy="7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81437" y="4922837"/>
            <a:ext cx="1371599" cy="53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27562" y="4140200"/>
            <a:ext cx="1441449" cy="173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08062" y="4846637"/>
            <a:ext cx="750887" cy="73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329486" y="4700587"/>
            <a:ext cx="87788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41300" y="2428875"/>
            <a:ext cx="8651875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986086" y="3895725"/>
            <a:ext cx="1581150" cy="614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530975" y="3779837"/>
            <a:ext cx="922337" cy="92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753100" y="4789487"/>
            <a:ext cx="1149349" cy="81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498975" y="1628775"/>
            <a:ext cx="1506537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946525" y="1700211"/>
            <a:ext cx="466725" cy="46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250825" y="873125"/>
            <a:ext cx="8642349" cy="996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LIFE WOLFALPS: </a:t>
            </a: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“Wolf in the alps: implementation of coordinated wolf conservation actions in core areas and beyond”</a:t>
            </a:r>
            <a:b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-26986" y="5556250"/>
            <a:ext cx="9151936" cy="130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56250"/>
            <a:ext cx="9151936" cy="13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323850" y="1695450"/>
            <a:ext cx="8569325" cy="2649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n-US" sz="28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A.   </a:t>
            </a:r>
            <a:r>
              <a:rPr b="0" i="0" lang="en-US" sz="28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Azioni preparatorie ed elaborazione di piani di gestione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alibri"/>
              <a:buNone/>
            </a:pPr>
            <a:r>
              <a:rPr b="1" i="0" lang="en-US" sz="28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C.   </a:t>
            </a:r>
            <a:r>
              <a:rPr b="0" i="0" lang="en-US" sz="28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Azioni di Conservazione concrete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52A"/>
              </a:buClr>
              <a:buSzPct val="25000"/>
              <a:buFont typeface="Calibri"/>
              <a:buNone/>
            </a:pPr>
            <a:r>
              <a:rPr b="1" i="0" lang="en-US" sz="2800" u="none">
                <a:solidFill>
                  <a:srgbClr val="4A452A"/>
                </a:solidFill>
                <a:latin typeface="Calibri"/>
                <a:ea typeface="Calibri"/>
                <a:cs typeface="Calibri"/>
                <a:sym typeface="Calibri"/>
              </a:rPr>
              <a:t>D.   </a:t>
            </a:r>
            <a:r>
              <a:rPr b="0" i="0" lang="en-US" sz="2800" u="none">
                <a:solidFill>
                  <a:srgbClr val="4A452A"/>
                </a:solidFill>
                <a:latin typeface="Calibri"/>
                <a:ea typeface="Calibri"/>
                <a:cs typeface="Calibri"/>
                <a:sym typeface="Calibri"/>
              </a:rPr>
              <a:t>Monitoraggio dell’impatto delle azioni di Progetto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5"/>
              </a:buClr>
              <a:buSzPct val="25000"/>
              <a:buFont typeface="Calibri"/>
              <a:buNone/>
            </a:pPr>
            <a:r>
              <a:rPr b="1" i="0" lang="en-US" sz="2800" u="none">
                <a:solidFill>
                  <a:srgbClr val="953735"/>
                </a:solidFill>
                <a:latin typeface="Calibri"/>
                <a:ea typeface="Calibri"/>
                <a:cs typeface="Calibri"/>
                <a:sym typeface="Calibri"/>
              </a:rPr>
              <a:t>E.   </a:t>
            </a:r>
            <a:r>
              <a:rPr b="0" i="0" lang="en-US" sz="2800" u="none">
                <a:solidFill>
                  <a:srgbClr val="953735"/>
                </a:solidFill>
                <a:latin typeface="Calibri"/>
                <a:ea typeface="Calibri"/>
                <a:cs typeface="Calibri"/>
                <a:sym typeface="Calibri"/>
              </a:rPr>
              <a:t>Conoscenza/Informazione al pubblico e diffusione dei risultati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323850" y="246062"/>
            <a:ext cx="8069262" cy="106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3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AZIONI PREVISTE DAL PROGETTO LIFE WOLFALPS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2875" y="-527050"/>
            <a:ext cx="9437687" cy="790098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/>
          <p:nvPr/>
        </p:nvSpPr>
        <p:spPr>
          <a:xfrm>
            <a:off x="-471487" y="1855786"/>
            <a:ext cx="5846761" cy="369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875" y="5718175"/>
            <a:ext cx="9151936" cy="13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/>
        </p:nvSpPr>
        <p:spPr>
          <a:xfrm>
            <a:off x="419100" y="176211"/>
            <a:ext cx="8599486" cy="1065212"/>
          </a:xfrm>
          <a:prstGeom prst="rect">
            <a:avLst/>
          </a:prstGeom>
          <a:solidFill>
            <a:srgbClr val="EEECE1">
              <a:alpha val="59607"/>
            </a:srgbClr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3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predazioni da lupo e l’utilizzo dei sistemi di prevenzione in provincia di Cuneo</a:t>
            </a:r>
          </a:p>
        </p:txBody>
      </p:sp>
      <p:sp>
        <p:nvSpPr>
          <p:cNvPr id="233" name="Shape 233"/>
          <p:cNvSpPr/>
          <p:nvPr/>
        </p:nvSpPr>
        <p:spPr>
          <a:xfrm>
            <a:off x="561975" y="5056187"/>
            <a:ext cx="184149" cy="369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0" y="2225675"/>
            <a:ext cx="4076699" cy="8270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Arianna MENZANO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1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Parco Naturale Alpi Marittime – Parco Naturale del Marguareis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525" y="5565775"/>
            <a:ext cx="9151936" cy="13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br>
              <a:rPr b="1" i="0" lang="en-US" sz="4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242" name="Shape 242"/>
          <p:cNvSpPr txBox="1"/>
          <p:nvPr/>
        </p:nvSpPr>
        <p:spPr>
          <a:xfrm>
            <a:off x="247650" y="3865562"/>
            <a:ext cx="8467725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alcune vallate in cui sono presenti branchi di lupi, in alcuni anni, non si sono verificate predazioni sul bestiame domestico</a:t>
            </a:r>
          </a:p>
        </p:txBody>
      </p:sp>
      <p:grpSp>
        <p:nvGrpSpPr>
          <p:cNvPr id="243" name="Shape 243"/>
          <p:cNvGrpSpPr/>
          <p:nvPr/>
        </p:nvGrpSpPr>
        <p:grpSpPr>
          <a:xfrm>
            <a:off x="4064530" y="4391279"/>
            <a:ext cx="4671481" cy="1153857"/>
            <a:chOff x="4064530" y="4391279"/>
            <a:chExt cx="4671481" cy="1153857"/>
          </a:xfrm>
        </p:grpSpPr>
        <p:sp>
          <p:nvSpPr>
            <p:cNvPr id="244" name="Shape 244"/>
            <p:cNvSpPr/>
            <p:nvPr/>
          </p:nvSpPr>
          <p:spPr>
            <a:xfrm rot="1740000">
              <a:off x="4059236" y="4611687"/>
              <a:ext cx="968375" cy="228600"/>
            </a:xfrm>
            <a:prstGeom prst="rightArrow">
              <a:avLst>
                <a:gd fmla="val 16200" name="adj1"/>
                <a:gd fmla="val 5400" name="adj2"/>
              </a:avLst>
            </a:prstGeom>
            <a:gradFill>
              <a:gsLst>
                <a:gs pos="0">
                  <a:srgbClr val="3E7FCC"/>
                </a:gs>
                <a:gs pos="100000">
                  <a:srgbClr val="A4C1FF"/>
                </a:gs>
              </a:gsLst>
              <a:lin ang="14460000" scaled="0"/>
            </a:gradFill>
            <a:ln cap="flat" cmpd="sng" w="9525">
              <a:solidFill>
                <a:srgbClr val="4A7EBB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Shape 245"/>
            <p:cNvSpPr txBox="1"/>
            <p:nvPr/>
          </p:nvSpPr>
          <p:spPr>
            <a:xfrm>
              <a:off x="5024437" y="4906962"/>
              <a:ext cx="3711575" cy="638174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t" bIns="45000" lIns="90000" rIns="90000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Mancanza di associazione presenza lupo – predazione su domestici</a:t>
              </a:r>
            </a:p>
          </p:txBody>
        </p:sp>
      </p:grpSp>
      <p:grpSp>
        <p:nvGrpSpPr>
          <p:cNvPr id="246" name="Shape 246"/>
          <p:cNvGrpSpPr/>
          <p:nvPr/>
        </p:nvGrpSpPr>
        <p:grpSpPr>
          <a:xfrm>
            <a:off x="247650" y="4386005"/>
            <a:ext cx="3557305" cy="1151194"/>
            <a:chOff x="247650" y="4386005"/>
            <a:chExt cx="3557305" cy="1151194"/>
          </a:xfrm>
        </p:grpSpPr>
        <p:sp>
          <p:nvSpPr>
            <p:cNvPr id="247" name="Shape 247"/>
            <p:cNvSpPr/>
            <p:nvPr/>
          </p:nvSpPr>
          <p:spPr>
            <a:xfrm rot="8940000">
              <a:off x="3168650" y="4525961"/>
              <a:ext cx="614361" cy="255587"/>
            </a:xfrm>
            <a:prstGeom prst="rightArrow">
              <a:avLst>
                <a:gd fmla="val 16200" name="adj1"/>
                <a:gd fmla="val 5400" name="adj2"/>
              </a:avLst>
            </a:prstGeom>
            <a:gradFill>
              <a:gsLst>
                <a:gs pos="0">
                  <a:srgbClr val="3E7FCC"/>
                </a:gs>
                <a:gs pos="100000">
                  <a:srgbClr val="A4C1FF"/>
                </a:gs>
              </a:gsLst>
              <a:lin ang="7320000" scaled="0"/>
            </a:gradFill>
            <a:ln cap="flat" cmpd="sng" w="9525">
              <a:solidFill>
                <a:srgbClr val="4A7EBB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Shape 248"/>
            <p:cNvSpPr txBox="1"/>
            <p:nvPr/>
          </p:nvSpPr>
          <p:spPr>
            <a:xfrm>
              <a:off x="247650" y="4899025"/>
              <a:ext cx="2895600" cy="638174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t" bIns="45000" lIns="90000" rIns="90000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Efficacia dei sistemi di prevenzione</a:t>
              </a:r>
            </a:p>
          </p:txBody>
        </p:sp>
      </p:grpSp>
      <p:pic>
        <p:nvPicPr>
          <p:cNvPr id="249" name="Shape 2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8237" y="111125"/>
            <a:ext cx="2497136" cy="3729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700" y="111125"/>
            <a:ext cx="6032499" cy="37290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Shape 251"/>
          <p:cNvGrpSpPr/>
          <p:nvPr/>
        </p:nvGrpSpPr>
        <p:grpSpPr>
          <a:xfrm>
            <a:off x="847725" y="319087"/>
            <a:ext cx="4737098" cy="404811"/>
            <a:chOff x="847725" y="319087"/>
            <a:chExt cx="4737098" cy="404811"/>
          </a:xfrm>
        </p:grpSpPr>
        <p:sp>
          <p:nvSpPr>
            <p:cNvPr id="252" name="Shape 252"/>
            <p:cNvSpPr/>
            <p:nvPr/>
          </p:nvSpPr>
          <p:spPr>
            <a:xfrm>
              <a:off x="847725" y="319087"/>
              <a:ext cx="471487" cy="404811"/>
            </a:xfrm>
            <a:prstGeom prst="ellipse">
              <a:avLst/>
            </a:prstGeom>
            <a:noFill/>
            <a:ln cap="flat" cmpd="sng" w="284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Shape 253"/>
            <p:cNvSpPr txBox="1"/>
            <p:nvPr/>
          </p:nvSpPr>
          <p:spPr>
            <a:xfrm>
              <a:off x="1751011" y="319087"/>
              <a:ext cx="3833811" cy="3635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rIns="90000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b="0" i="0" lang="en-US" sz="1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Picco di vittime in presenza di 3 branchi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512762" y="506412"/>
            <a:ext cx="8229600" cy="3338511"/>
          </a:xfrm>
          <a:prstGeom prst="rect">
            <a:avLst/>
          </a:prstGeom>
          <a:solidFill>
            <a:srgbClr val="FFFF00">
              <a:alpha val="59607"/>
            </a:srgbClr>
          </a:solidFill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40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4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prevenzione è fondamentale per creare una situazione sostenibile sul lungo periodo</a:t>
            </a: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525" y="5565775"/>
            <a:ext cx="9151936" cy="13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/>
        </p:nvSpPr>
        <p:spPr>
          <a:xfrm>
            <a:off x="527050" y="4799012"/>
            <a:ext cx="3673475" cy="395287"/>
          </a:xfrm>
          <a:prstGeom prst="rect">
            <a:avLst/>
          </a:prstGeom>
          <a:noFill/>
          <a:ln cap="flat" cmpd="sng" w="9525">
            <a:solidFill>
              <a:srgbClr val="4F81BD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GESTIONE ANIMALI IN ALPEGGIO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4600575" y="4799012"/>
            <a:ext cx="4165600" cy="395287"/>
          </a:xfrm>
          <a:prstGeom prst="rect">
            <a:avLst/>
          </a:prstGeom>
          <a:noFill/>
          <a:ln cap="flat" cmpd="sng" w="9525">
            <a:solidFill>
              <a:srgbClr val="4F81BD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UTILIZZO DI SISTEMI DI PREVENZIONE</a:t>
            </a:r>
          </a:p>
        </p:txBody>
      </p:sp>
      <p:sp>
        <p:nvSpPr>
          <p:cNvPr id="262" name="Shape 262"/>
          <p:cNvSpPr/>
          <p:nvPr/>
        </p:nvSpPr>
        <p:spPr>
          <a:xfrm rot="8580000">
            <a:off x="2800350" y="3846512"/>
            <a:ext cx="1244600" cy="638174"/>
          </a:xfrm>
          <a:prstGeom prst="rightArrow">
            <a:avLst>
              <a:gd fmla="val 16200" name="adj1"/>
              <a:gd fmla="val 5400" name="adj2"/>
            </a:avLst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7620000" scaled="0"/>
          </a:gradFill>
          <a:ln cap="flat" cmpd="sng" w="9525">
            <a:solidFill>
              <a:srgbClr val="4A7EB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/>
          <p:nvPr/>
        </p:nvSpPr>
        <p:spPr>
          <a:xfrm rot="3180000">
            <a:off x="5310186" y="3902074"/>
            <a:ext cx="1244600" cy="638174"/>
          </a:xfrm>
          <a:prstGeom prst="rightArrow">
            <a:avLst>
              <a:gd fmla="val 16200" name="adj1"/>
              <a:gd fmla="val 5400" name="adj2"/>
            </a:avLst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3080000" scaled="0"/>
          </a:gradFill>
          <a:ln cap="flat" cmpd="sng" w="9525">
            <a:solidFill>
              <a:srgbClr val="4A7EB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986" y="1331912"/>
            <a:ext cx="5178425" cy="346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5962" y="3479800"/>
            <a:ext cx="2459037" cy="3176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9525" y="5565775"/>
            <a:ext cx="9151936" cy="13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br>
              <a:rPr b="1" i="0" lang="en-US" sz="4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273" name="Shape 273"/>
          <p:cNvSpPr txBox="1"/>
          <p:nvPr/>
        </p:nvSpPr>
        <p:spPr>
          <a:xfrm>
            <a:off x="479425" y="230187"/>
            <a:ext cx="8185149" cy="576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4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Gestione animali in alpeggio – Presenza pastore</a:t>
            </a: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97512" y="806450"/>
            <a:ext cx="3532187" cy="26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525" y="5565775"/>
            <a:ext cx="9151936" cy="13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br>
              <a:rPr b="1" i="0" lang="en-US" sz="4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281" name="Shape 281"/>
          <p:cNvSpPr txBox="1"/>
          <p:nvPr/>
        </p:nvSpPr>
        <p:spPr>
          <a:xfrm>
            <a:off x="468312" y="296862"/>
            <a:ext cx="8183562" cy="576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4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Gestione animali in alpeggio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617537" y="1008062"/>
            <a:ext cx="4311649" cy="517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Presenza di femmine gravide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5683250" y="4351337"/>
            <a:ext cx="2890836" cy="517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Nascite in alpeggio</a:t>
            </a:r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0512" y="1808161"/>
            <a:ext cx="4945062" cy="2884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16562" y="1808161"/>
            <a:ext cx="3135312" cy="2351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3675" y="871537"/>
            <a:ext cx="3625849" cy="27463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Shape 291"/>
          <p:cNvGrpSpPr/>
          <p:nvPr/>
        </p:nvGrpSpPr>
        <p:grpSpPr>
          <a:xfrm>
            <a:off x="838200" y="957262"/>
            <a:ext cx="3667125" cy="2784475"/>
            <a:chOff x="838200" y="957262"/>
            <a:chExt cx="3667125" cy="2784475"/>
          </a:xfrm>
        </p:grpSpPr>
        <p:pic>
          <p:nvPicPr>
            <p:cNvPr id="292" name="Shape 29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38200" y="957262"/>
              <a:ext cx="3667125" cy="27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3" name="Shape 293"/>
            <p:cNvSpPr txBox="1"/>
            <p:nvPr/>
          </p:nvSpPr>
          <p:spPr>
            <a:xfrm>
              <a:off x="2301875" y="957262"/>
              <a:ext cx="754062" cy="439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rIns="90000" tIns="450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libri"/>
                <a:buNone/>
              </a:pPr>
              <a:r>
                <a:rPr b="1" i="0" lang="en-US" sz="2000" u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Cani  </a:t>
              </a:r>
            </a:p>
          </p:txBody>
        </p:sp>
      </p:grpSp>
      <p:pic>
        <p:nvPicPr>
          <p:cNvPr id="294" name="Shape 2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9525" y="5565775"/>
            <a:ext cx="9151936" cy="13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/>
          <p:nvPr/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br>
              <a:rPr b="1" i="0" lang="en-US" sz="4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296" name="Shape 296"/>
          <p:cNvSpPr txBox="1"/>
          <p:nvPr/>
        </p:nvSpPr>
        <p:spPr>
          <a:xfrm>
            <a:off x="503237" y="-93661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4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sistemi di prevenzione – OVICP</a:t>
            </a:r>
          </a:p>
        </p:txBody>
      </p:sp>
      <p:grpSp>
        <p:nvGrpSpPr>
          <p:cNvPr id="297" name="Shape 297"/>
          <p:cNvGrpSpPr/>
          <p:nvPr/>
        </p:nvGrpSpPr>
        <p:grpSpPr>
          <a:xfrm>
            <a:off x="2814636" y="3341687"/>
            <a:ext cx="3590924" cy="2881312"/>
            <a:chOff x="2814636" y="3341687"/>
            <a:chExt cx="3590924" cy="2881312"/>
          </a:xfrm>
        </p:grpSpPr>
        <p:pic>
          <p:nvPicPr>
            <p:cNvPr id="298" name="Shape 29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814636" y="3341687"/>
              <a:ext cx="3590924" cy="28813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9" name="Shape 299"/>
            <p:cNvSpPr txBox="1"/>
            <p:nvPr/>
          </p:nvSpPr>
          <p:spPr>
            <a:xfrm>
              <a:off x="3040061" y="3619500"/>
              <a:ext cx="3365499" cy="439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rIns="90000" tIns="450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libri"/>
                <a:buNone/>
              </a:pPr>
              <a:r>
                <a:rPr b="1" i="0" lang="en-US" sz="2000" u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Recinti elettrificati mobili</a:t>
              </a:r>
            </a:p>
          </p:txBody>
        </p:sp>
      </p:grpSp>
      <p:sp>
        <p:nvSpPr>
          <p:cNvPr id="300" name="Shape 300"/>
          <p:cNvSpPr txBox="1"/>
          <p:nvPr/>
        </p:nvSpPr>
        <p:spPr>
          <a:xfrm>
            <a:off x="5524500" y="957262"/>
            <a:ext cx="2343150" cy="441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Dissuasori luminosi  </a:t>
            </a:r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45250" y="3644900"/>
            <a:ext cx="2698750" cy="235743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6916736" y="5432425"/>
            <a:ext cx="1544636" cy="441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Recinti fissi   </a:t>
            </a:r>
          </a:p>
        </p:txBody>
      </p:sp>
      <p:grpSp>
        <p:nvGrpSpPr>
          <p:cNvPr id="303" name="Shape 303"/>
          <p:cNvGrpSpPr/>
          <p:nvPr/>
        </p:nvGrpSpPr>
        <p:grpSpPr>
          <a:xfrm>
            <a:off x="33336" y="3814762"/>
            <a:ext cx="3103561" cy="2408236"/>
            <a:chOff x="33336" y="3814762"/>
            <a:chExt cx="3103561" cy="2408236"/>
          </a:xfrm>
        </p:grpSpPr>
        <p:pic>
          <p:nvPicPr>
            <p:cNvPr id="304" name="Shape 30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3336" y="3814762"/>
              <a:ext cx="3103561" cy="24082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Shape 305"/>
            <p:cNvSpPr txBox="1"/>
            <p:nvPr/>
          </p:nvSpPr>
          <p:spPr>
            <a:xfrm>
              <a:off x="288925" y="3814762"/>
              <a:ext cx="1289049" cy="509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rIns="90000" tIns="450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libri"/>
                <a:buNone/>
              </a:pPr>
              <a:r>
                <a:rPr b="1" i="0" lang="en-US" sz="2400" u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Stalla      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525" y="5565775"/>
            <a:ext cx="9151936" cy="1301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3" name="Shape 83"/>
          <p:cNvGraphicFramePr/>
          <p:nvPr/>
        </p:nvGraphicFramePr>
        <p:xfrm>
          <a:off x="3232150" y="40973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{8059ECB5-5B44-475F-BE3F-DDEC19FF4C14}</a:tableStyleId>
              </a:tblPr>
              <a:tblGrid>
                <a:gridCol w="4102100"/>
                <a:gridCol w="1708150"/>
              </a:tblGrid>
              <a:tr h="419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Lunghezza testa-corpo (cm)</a:t>
                      </a:r>
                    </a:p>
                  </a:txBody>
                  <a:tcPr marT="651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100-148</a:t>
                      </a:r>
                    </a:p>
                  </a:txBody>
                  <a:tcPr marT="65125" marB="45725" marR="91450" marL="91450"/>
                </a:tc>
              </a:tr>
              <a:tr h="434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Lunghezza coda (cm)</a:t>
                      </a:r>
                    </a:p>
                  </a:txBody>
                  <a:tcPr marT="651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30-45</a:t>
                      </a:r>
                    </a:p>
                  </a:txBody>
                  <a:tcPr marT="65125" marB="45725" marR="91450" marL="91450"/>
                </a:tc>
              </a:tr>
              <a:tr h="417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Altezza alla spalla (cm)</a:t>
                      </a:r>
                    </a:p>
                  </a:txBody>
                  <a:tcPr marT="651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50-70</a:t>
                      </a:r>
                    </a:p>
                  </a:txBody>
                  <a:tcPr marT="65125" marB="45725" marR="91450" marL="91450"/>
                </a:tc>
              </a:tr>
              <a:tr h="434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Peso (kg)</a:t>
                      </a:r>
                    </a:p>
                  </a:txBody>
                  <a:tcPr marT="651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17-42</a:t>
                      </a:r>
                    </a:p>
                  </a:txBody>
                  <a:tcPr marT="65125" marB="45725" marR="91450" marL="91450"/>
                </a:tc>
              </a:tr>
            </a:tbl>
          </a:graphicData>
        </a:graphic>
      </p:graphicFrame>
      <p:sp>
        <p:nvSpPr>
          <p:cNvPr id="84" name="Shape 84"/>
          <p:cNvSpPr txBox="1"/>
          <p:nvPr/>
        </p:nvSpPr>
        <p:spPr>
          <a:xfrm>
            <a:off x="685800" y="96836"/>
            <a:ext cx="7772400" cy="1171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6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lupo: </a:t>
            </a:r>
            <a:r>
              <a:rPr b="1" i="1" lang="en-US" sz="4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Canis lupus italicus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386" y="1196975"/>
            <a:ext cx="4968875" cy="29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Shape 311"/>
          <p:cNvGrpSpPr/>
          <p:nvPr/>
        </p:nvGrpSpPr>
        <p:grpSpPr>
          <a:xfrm>
            <a:off x="238125" y="1374775"/>
            <a:ext cx="2435224" cy="2643186"/>
            <a:chOff x="238125" y="1374775"/>
            <a:chExt cx="2435224" cy="2643186"/>
          </a:xfrm>
        </p:grpSpPr>
        <p:pic>
          <p:nvPicPr>
            <p:cNvPr id="312" name="Shape 3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8125" y="1374775"/>
              <a:ext cx="2435224" cy="26431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Shape 313"/>
            <p:cNvSpPr txBox="1"/>
            <p:nvPr/>
          </p:nvSpPr>
          <p:spPr>
            <a:xfrm>
              <a:off x="877887" y="1525587"/>
              <a:ext cx="738187" cy="3635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rIns="90000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1" i="0" lang="en-US" sz="18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Cani </a:t>
              </a:r>
            </a:p>
          </p:txBody>
        </p:sp>
      </p:grpSp>
      <p:pic>
        <p:nvPicPr>
          <p:cNvPr id="314" name="Shape 3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525" y="5565775"/>
            <a:ext cx="9151936" cy="13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br>
              <a:rPr b="1" i="0" lang="en-US" sz="4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316" name="Shape 316"/>
          <p:cNvSpPr txBox="1"/>
          <p:nvPr/>
        </p:nvSpPr>
        <p:spPr>
          <a:xfrm>
            <a:off x="503237" y="188911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4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sistemi di prevenzione – BOVINI</a:t>
            </a:r>
          </a:p>
        </p:txBody>
      </p:sp>
      <p:grpSp>
        <p:nvGrpSpPr>
          <p:cNvPr id="317" name="Shape 317"/>
          <p:cNvGrpSpPr/>
          <p:nvPr/>
        </p:nvGrpSpPr>
        <p:grpSpPr>
          <a:xfrm>
            <a:off x="2181225" y="3600450"/>
            <a:ext cx="2714624" cy="2297111"/>
            <a:chOff x="2181225" y="3600450"/>
            <a:chExt cx="2714624" cy="2297111"/>
          </a:xfrm>
        </p:grpSpPr>
        <p:pic>
          <p:nvPicPr>
            <p:cNvPr id="318" name="Shape 3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181225" y="3600450"/>
              <a:ext cx="2714624" cy="22971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Shape 319"/>
            <p:cNvSpPr txBox="1"/>
            <p:nvPr/>
          </p:nvSpPr>
          <p:spPr>
            <a:xfrm>
              <a:off x="3094036" y="3719512"/>
              <a:ext cx="885825" cy="39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rIns="90000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-US" sz="20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Fladry</a:t>
              </a:r>
            </a:p>
          </p:txBody>
        </p:sp>
      </p:grpSp>
      <p:grpSp>
        <p:nvGrpSpPr>
          <p:cNvPr id="320" name="Shape 320"/>
          <p:cNvGrpSpPr/>
          <p:nvPr/>
        </p:nvGrpSpPr>
        <p:grpSpPr>
          <a:xfrm>
            <a:off x="5289550" y="3459162"/>
            <a:ext cx="3395661" cy="2449512"/>
            <a:chOff x="5289550" y="3459162"/>
            <a:chExt cx="3395661" cy="2449512"/>
          </a:xfrm>
        </p:grpSpPr>
        <p:pic>
          <p:nvPicPr>
            <p:cNvPr id="321" name="Shape 32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289550" y="3459162"/>
              <a:ext cx="3392486" cy="24495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2" name="Shape 322"/>
            <p:cNvSpPr txBox="1"/>
            <p:nvPr/>
          </p:nvSpPr>
          <p:spPr>
            <a:xfrm>
              <a:off x="5289550" y="5054600"/>
              <a:ext cx="3395661" cy="3635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rIns="90000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25000"/>
                <a:buFont typeface="Arial"/>
                <a:buNone/>
              </a:pPr>
              <a:r>
                <a:rPr b="0" i="0" lang="en-US" sz="180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Dissuasori acustici </a:t>
              </a:r>
            </a:p>
          </p:txBody>
        </p:sp>
      </p:grpSp>
      <p:grpSp>
        <p:nvGrpSpPr>
          <p:cNvPr id="323" name="Shape 323"/>
          <p:cNvGrpSpPr/>
          <p:nvPr/>
        </p:nvGrpSpPr>
        <p:grpSpPr>
          <a:xfrm>
            <a:off x="3662362" y="1020762"/>
            <a:ext cx="3251199" cy="2217736"/>
            <a:chOff x="3662362" y="1020762"/>
            <a:chExt cx="3251199" cy="2217736"/>
          </a:xfrm>
        </p:grpSpPr>
        <p:pic>
          <p:nvPicPr>
            <p:cNvPr id="324" name="Shape 3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62362" y="1020762"/>
              <a:ext cx="3251199" cy="22177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5" name="Shape 325"/>
            <p:cNvSpPr txBox="1"/>
            <p:nvPr/>
          </p:nvSpPr>
          <p:spPr>
            <a:xfrm>
              <a:off x="4959350" y="1149350"/>
              <a:ext cx="1882775" cy="3635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rIns="90000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1" i="0" lang="en-US" sz="18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Filo elettrificato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Shape 3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937" y="5556250"/>
            <a:ext cx="9151936" cy="130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189037"/>
            <a:ext cx="9144000" cy="2832099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 txBox="1"/>
          <p:nvPr/>
        </p:nvSpPr>
        <p:spPr>
          <a:xfrm>
            <a:off x="6523037" y="4344987"/>
            <a:ext cx="2566987" cy="127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 saperne di più: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estrial"/>
              <a:buNone/>
            </a:pPr>
            <a:r>
              <a:rPr b="1" i="0" lang="en-US" sz="1800" u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www.lifewolfalps.eu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estrial"/>
              <a:buNone/>
            </a:pPr>
            <a:r>
              <a:rPr b="1" i="0" lang="en-US" sz="1800" u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www.life-arctos.it</a:t>
            </a: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51936" cy="639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525" y="5565775"/>
            <a:ext cx="9151936" cy="13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/>
          <p:nvPr/>
        </p:nvSpPr>
        <p:spPr>
          <a:xfrm>
            <a:off x="155575" y="-1444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155575" y="-1444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155575" y="-1444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693737" y="1166812"/>
            <a:ext cx="3025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1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LUPO  Canis lupus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1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 Camonica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525" y="5565775"/>
            <a:ext cx="9151936" cy="130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076700"/>
            <a:ext cx="5333999" cy="260032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660400" y="79375"/>
            <a:ext cx="7812086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4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cause della scomparsa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4212" y="836612"/>
            <a:ext cx="2933700" cy="316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9875" y="863600"/>
            <a:ext cx="3813174" cy="599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/>
          <p:nvPr/>
        </p:nvSpPr>
        <p:spPr>
          <a:xfrm>
            <a:off x="5802312" y="4149725"/>
            <a:ext cx="2055812" cy="879474"/>
          </a:xfrm>
          <a:prstGeom prst="ellipse">
            <a:avLst/>
          </a:prstGeom>
          <a:noFill/>
          <a:ln cap="flat" cmpd="sng" w="25550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5050" y="566737"/>
            <a:ext cx="3352799" cy="473868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0" y="0"/>
            <a:ext cx="9144000" cy="577850"/>
          </a:xfrm>
          <a:prstGeom prst="rect">
            <a:avLst/>
          </a:prstGeom>
          <a:solidFill>
            <a:srgbClr val="EEECE1">
              <a:alpha val="75686"/>
            </a:srgbClr>
          </a:solidFill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3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LUPO, STORIA DI UN RITORNO NATURALE</a:t>
            </a:r>
          </a:p>
        </p:txBody>
      </p:sp>
      <p:sp>
        <p:nvSpPr>
          <p:cNvPr id="112" name="Shape 112"/>
          <p:cNvSpPr/>
          <p:nvPr/>
        </p:nvSpPr>
        <p:spPr>
          <a:xfrm>
            <a:off x="519112" y="2560636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112" y="584200"/>
            <a:ext cx="3341686" cy="472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500062" y="4445000"/>
            <a:ext cx="3752849" cy="1141411"/>
          </a:xfrm>
          <a:prstGeom prst="rect">
            <a:avLst/>
          </a:prstGeom>
          <a:gradFill>
            <a:gsLst>
              <a:gs pos="0">
                <a:srgbClr val="9AB4E4"/>
              </a:gs>
              <a:gs pos="100000">
                <a:srgbClr val="E0E8F5"/>
              </a:gs>
            </a:gsLst>
            <a:lin ang="5400000" scaled="0"/>
          </a:gradFill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en-US" sz="1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Primi 1900</a:t>
            </a: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estinzione sulle Alpi</a:t>
            </a: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1920 Alpi Occidentali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1931 Alpi Nord-Orientali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4572000" y="4456112"/>
            <a:ext cx="4319587" cy="1141411"/>
          </a:xfrm>
          <a:prstGeom prst="rect">
            <a:avLst/>
          </a:prstGeom>
          <a:gradFill>
            <a:gsLst>
              <a:gs pos="0">
                <a:srgbClr val="9AB4E4"/>
              </a:gs>
              <a:gs pos="100000">
                <a:srgbClr val="E0E8F5"/>
              </a:gs>
            </a:gsLst>
            <a:lin ang="5400000" scaled="0"/>
          </a:gradFill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en-US" sz="1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Fine 1900</a:t>
            </a: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ritorno sulle Alpi</a:t>
            </a: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1992 Primo branco nelle Alpi Occidentali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2012 Prima coppia nelle Alpi Orientali</a:t>
            </a: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9525" y="5565775"/>
            <a:ext cx="9151936" cy="130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625" y="0"/>
            <a:ext cx="8369299" cy="63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/>
          <p:nvPr/>
        </p:nvSpPr>
        <p:spPr>
          <a:xfrm>
            <a:off x="5508625" y="2781300"/>
            <a:ext cx="215899" cy="215899"/>
          </a:xfrm>
          <a:prstGeom prst="ellipse">
            <a:avLst/>
          </a:prstGeom>
          <a:solidFill>
            <a:srgbClr val="FF66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5292725" y="1773236"/>
            <a:ext cx="215899" cy="215899"/>
          </a:xfrm>
          <a:prstGeom prst="ellipse">
            <a:avLst/>
          </a:prstGeom>
          <a:solidFill>
            <a:srgbClr val="FFFFCC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1116012" y="2997200"/>
            <a:ext cx="215899" cy="215899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1116012" y="2852736"/>
            <a:ext cx="431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26" name="Shape 126"/>
          <p:cNvSpPr/>
          <p:nvPr/>
        </p:nvSpPr>
        <p:spPr>
          <a:xfrm>
            <a:off x="1160462" y="3617912"/>
            <a:ext cx="215899" cy="215899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187450" y="3141661"/>
            <a:ext cx="215899" cy="215899"/>
          </a:xfrm>
          <a:prstGeom prst="ellipse">
            <a:avLst/>
          </a:prstGeom>
          <a:solidFill>
            <a:srgbClr val="FF66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1116012" y="3068636"/>
            <a:ext cx="431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3708400" y="2276475"/>
            <a:ext cx="431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30" name="Shape 130"/>
          <p:cNvSpPr/>
          <p:nvPr/>
        </p:nvSpPr>
        <p:spPr>
          <a:xfrm>
            <a:off x="5219700" y="2492375"/>
            <a:ext cx="865187" cy="720724"/>
          </a:xfrm>
          <a:prstGeom prst="ellipse">
            <a:avLst/>
          </a:prstGeom>
          <a:noFill/>
          <a:ln cap="flat" cmpd="sng" w="41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111125" y="261937"/>
            <a:ext cx="9032875" cy="517524"/>
          </a:xfrm>
          <a:prstGeom prst="rect">
            <a:avLst/>
          </a:prstGeom>
          <a:gradFill>
            <a:gsLst>
              <a:gs pos="0">
                <a:srgbClr val="6E6D68"/>
              </a:gs>
              <a:gs pos="100000">
                <a:srgbClr val="EEECE1"/>
              </a:gs>
            </a:gsLst>
            <a:lin ang="5400000" scaled="0"/>
          </a:gra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distribuzione dei branchi di lupo in Italia 2010-2012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937" y="5556250"/>
            <a:ext cx="9151936" cy="130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1062" y="398462"/>
            <a:ext cx="7426325" cy="6459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/>
          <p:nvPr/>
        </p:nvSpPr>
        <p:spPr>
          <a:xfrm rot="10620000">
            <a:off x="1835149" y="2278061"/>
            <a:ext cx="1073150" cy="1573212"/>
          </a:xfrm>
          <a:prstGeom prst="curvedLeftArrow">
            <a:avLst>
              <a:gd fmla="val 11599" name="adj1"/>
              <a:gd fmla="val 40918" name="adj2"/>
              <a:gd fmla="val 33333" name="adj3"/>
            </a:avLst>
          </a:prstGeom>
          <a:solidFill>
            <a:srgbClr val="CC99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/>
          <p:nvPr/>
        </p:nvSpPr>
        <p:spPr>
          <a:xfrm rot="2580000">
            <a:off x="4141786" y="2565399"/>
            <a:ext cx="792162" cy="287336"/>
          </a:xfrm>
          <a:prstGeom prst="leftArrow">
            <a:avLst>
              <a:gd fmla="val 50000" name="adj1"/>
              <a:gd fmla="val 68923" name="adj2"/>
            </a:avLst>
          </a:prstGeom>
          <a:solidFill>
            <a:srgbClr val="CC99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/>
          <p:nvPr/>
        </p:nvSpPr>
        <p:spPr>
          <a:xfrm rot="-1860000">
            <a:off x="4789486" y="1414462"/>
            <a:ext cx="1152525" cy="215899"/>
          </a:xfrm>
          <a:prstGeom prst="leftArrow">
            <a:avLst>
              <a:gd fmla="val 50000" name="adj1"/>
              <a:gd fmla="val 133456" name="adj2"/>
            </a:avLst>
          </a:prstGeom>
          <a:solidFill>
            <a:srgbClr val="CC99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5943600" y="1412875"/>
            <a:ext cx="863599" cy="365125"/>
          </a:xfrm>
          <a:prstGeom prst="rect">
            <a:avLst/>
          </a:prstGeom>
          <a:solidFill>
            <a:srgbClr val="FFFFFF">
              <a:alpha val="98823"/>
            </a:srgbClr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Carpazi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4833937" y="3068636"/>
            <a:ext cx="938212" cy="36512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Dinarica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1463675" y="3860800"/>
            <a:ext cx="1652586" cy="36512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Alpina orientale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0" y="0"/>
            <a:ext cx="9144000" cy="517524"/>
          </a:xfrm>
          <a:prstGeom prst="rect">
            <a:avLst/>
          </a:prstGeom>
          <a:solidFill>
            <a:srgbClr val="EEECE1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ricolonizzazione delle Alpi centro orientali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937" y="5556250"/>
            <a:ext cx="9151936" cy="130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525" y="5565775"/>
            <a:ext cx="9151936" cy="13017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Shape 151"/>
          <p:cNvGrpSpPr/>
          <p:nvPr/>
        </p:nvGrpSpPr>
        <p:grpSpPr>
          <a:xfrm>
            <a:off x="0" y="6550025"/>
            <a:ext cx="9118600" cy="304798"/>
            <a:chOff x="0" y="6550025"/>
            <a:chExt cx="9118600" cy="304798"/>
          </a:xfrm>
        </p:grpSpPr>
        <p:pic>
          <p:nvPicPr>
            <p:cNvPr id="152" name="Shape 15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88400" y="6550025"/>
              <a:ext cx="330200" cy="2905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Shape 153"/>
            <p:cNvSpPr txBox="1"/>
            <p:nvPr/>
          </p:nvSpPr>
          <p:spPr>
            <a:xfrm>
              <a:off x="0" y="6643686"/>
              <a:ext cx="5221287" cy="211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000" lIns="90000" rIns="90000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b="0" i="0" lang="en-US" sz="80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LIFE12 NAT/IT/000807 WOLFALPS</a:t>
              </a:r>
            </a:p>
          </p:txBody>
        </p:sp>
        <p:pic>
          <p:nvPicPr>
            <p:cNvPr id="154" name="Shape 15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313736" y="6550025"/>
              <a:ext cx="401637" cy="29051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5" name="Shape 1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476250"/>
            <a:ext cx="9144000" cy="645953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0" y="0"/>
            <a:ext cx="9144000" cy="5175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area 4 Alpi Centrali (2014-2015)</a:t>
            </a:r>
          </a:p>
        </p:txBody>
      </p:sp>
      <p:sp>
        <p:nvSpPr>
          <p:cNvPr id="157" name="Shape 157"/>
          <p:cNvSpPr/>
          <p:nvPr/>
        </p:nvSpPr>
        <p:spPr>
          <a:xfrm rot="-2160000">
            <a:off x="1476375" y="5086349"/>
            <a:ext cx="1223961" cy="576261"/>
          </a:xfrm>
          <a:prstGeom prst="rightArrow">
            <a:avLst>
              <a:gd fmla="val 50000" name="adj1"/>
              <a:gd fmla="val 53099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6986" y="5556250"/>
            <a:ext cx="9151936" cy="13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776287" y="352425"/>
            <a:ext cx="7397749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Meccanismi di regolazione dei branchi </a:t>
            </a:r>
            <a:r>
              <a:rPr b="0" i="0" lang="en-US" sz="1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(Mech 1970)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504825" y="1068387"/>
            <a:ext cx="8148636" cy="70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 fattori che possono influenzare il numero di esemplari che compongono un branco possono essere ricondotti a: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536575" y="1854200"/>
            <a:ext cx="7920036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numero minimo di lupi necessario per localizzare e uccidere una preda in modo efficiente e sicuro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536575" y="2509836"/>
            <a:ext cx="79200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numero massimo di individui che può alimentarsi sulla preda abbattuta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536575" y="2882900"/>
            <a:ext cx="8116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numero di altri membri del branco con cui ogni individuo può formare legami sociali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547687" y="3529012"/>
            <a:ext cx="81486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livello di competizione sociale che ogni membro del branco può accettare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