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88150" cy="10020300"/>
  <p:embeddedFontLst>
    <p:embeddedFont>
      <p:font typeface="Questrial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it-IT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Buon giorno a tutti sono Piacenza Enzo guardiaparco dellle Alpi marittime un parco Regionale sito in Piemonte.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3903292" y="9519285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903292" y="9519285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rIns="96600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939800" y="750887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8975" y="4759325"/>
            <a:ext cx="55102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rIns="96600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uo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olo e testo vertica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olo verticale e tes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titol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olo e contenu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testazione sezion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Contenuto 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nfront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titol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to con didascali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magine con didascali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3" Type="http://schemas.openxmlformats.org/officeDocument/2006/relationships/image" Target="../media/image14.jpg"/><Relationship Id="rId1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Relationship Id="rId4" Type="http://schemas.openxmlformats.org/officeDocument/2006/relationships/image" Target="../media/image18.jpg"/><Relationship Id="rId9" Type="http://schemas.openxmlformats.org/officeDocument/2006/relationships/image" Target="../media/image12.jpg"/><Relationship Id="rId15" Type="http://schemas.openxmlformats.org/officeDocument/2006/relationships/image" Target="../media/image16.png"/><Relationship Id="rId14" Type="http://schemas.openxmlformats.org/officeDocument/2006/relationships/image" Target="../media/image17.png"/><Relationship Id="rId17" Type="http://schemas.openxmlformats.org/officeDocument/2006/relationships/image" Target="../media/image20.png"/><Relationship Id="rId16" Type="http://schemas.openxmlformats.org/officeDocument/2006/relationships/image" Target="../media/image19.jpg"/><Relationship Id="rId5" Type="http://schemas.openxmlformats.org/officeDocument/2006/relationships/image" Target="../media/image07.png"/><Relationship Id="rId6" Type="http://schemas.openxmlformats.org/officeDocument/2006/relationships/image" Target="../media/image08.jpg"/><Relationship Id="rId7" Type="http://schemas.openxmlformats.org/officeDocument/2006/relationships/image" Target="../media/image09.jpg"/><Relationship Id="rId8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4644" y="5151051"/>
            <a:ext cx="9142413" cy="800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Elisabetta Rossi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1" lang="it-IT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DG Ambiente, Energia e Sviluppo sostenibile Struttura Valorizzazione aree protette e biodiversità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t-IT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Regione Lombardia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14644" y="1074399"/>
            <a:ext cx="9142413" cy="4207586"/>
            <a:chOff x="218" y="1057"/>
            <a:chExt cx="3914" cy="1670"/>
          </a:xfrm>
        </p:grpSpPr>
        <p:sp>
          <p:nvSpPr>
            <p:cNvPr id="90" name="Shape 90"/>
            <p:cNvSpPr txBox="1"/>
            <p:nvPr/>
          </p:nvSpPr>
          <p:spPr>
            <a:xfrm>
              <a:off x="3493" y="2606"/>
              <a:ext cx="639" cy="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www.lifewolfalps.eu</a:t>
              </a:r>
            </a:p>
          </p:txBody>
        </p:sp>
        <p:pic>
          <p:nvPicPr>
            <p:cNvPr id="91" name="Shape 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8" y="1057"/>
              <a:ext cx="3765" cy="15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65775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86027" y="202586"/>
            <a:ext cx="7623402" cy="871812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116600" rIns="116600" tIns="58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 LUPO OGGI: IL RITORNO SULLE ALPI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Progetto LIFE WOLFALPS </a:t>
            </a: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(LIFE12 NAT/IT/000807 LIFE WOLFALPS)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268538" y="6300787"/>
            <a:ext cx="51117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Istituto Agrario 		 Cuneo, 8 aprile 2015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83237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460375" y="273050"/>
            <a:ext cx="74247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PREVENZIONE dei DANNI in ALPEGGIO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996542" y="824741"/>
            <a:ext cx="4145870" cy="2923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difendere gli animali domestici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 rot="-5400000">
            <a:off x="-918368" y="4183857"/>
            <a:ext cx="2574924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Pastore in alpeggio,                 Marco Contarino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8542" y="0"/>
            <a:ext cx="3385457" cy="602905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2268538" y="6300787"/>
            <a:ext cx="51117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Istituto Agrario 		 Cuneo, 8 aprile 2015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83237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460375" y="273050"/>
            <a:ext cx="74247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PREVENZIONE dei DANNI 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460375" y="1695599"/>
            <a:ext cx="4145870" cy="2923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difendere gli animali domestici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/>
        </p:nvSpPr>
        <p:spPr>
          <a:xfrm rot="-5400000">
            <a:off x="-918368" y="4075669"/>
            <a:ext cx="257492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Allevamento di cani da guardiania,               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Elisabetta Rossi </a:t>
            </a:r>
          </a:p>
        </p:txBody>
      </p:sp>
      <p:sp>
        <p:nvSpPr>
          <p:cNvPr id="217" name="Shape 217"/>
          <p:cNvSpPr/>
          <p:nvPr/>
        </p:nvSpPr>
        <p:spPr>
          <a:xfrm>
            <a:off x="460375" y="2877639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Soluzioni gestionali per la prevenzione degli attacchi da lupo: informazione e coinvolgimento allevatori, adozione sistemi di prevenzione (cani guardiania, recinti, presenza pastore..)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2268538" y="6300787"/>
            <a:ext cx="51117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Istituto Agrario 		 Cuneo, 8 aprile 2015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83237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460375" y="273050"/>
            <a:ext cx="7424737" cy="3170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ANTIBRACCONAGGIO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Indagine sul fenomeno,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formazione di squadre cinofile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Antiveleno, comunicazione e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diffusione delle esperienze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2268538" y="4724400"/>
            <a:ext cx="6875462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tutela del lupo e della fauna selvatica </a:t>
            </a:r>
          </a:p>
        </p:txBody>
      </p:sp>
      <p:sp>
        <p:nvSpPr>
          <p:cNvPr id="228" name="Shape 228"/>
          <p:cNvSpPr txBox="1"/>
          <p:nvPr/>
        </p:nvSpPr>
        <p:spPr>
          <a:xfrm rot="-5400000">
            <a:off x="-1070768" y="4031457"/>
            <a:ext cx="2879724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Corso cani antiveleno LIFE WOLFALPS, Giorgio Bernardi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2268538" y="6300787"/>
            <a:ext cx="51117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Istituto Agrario 		 Cuneo, 8 aprile 2015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83237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460375" y="273050"/>
            <a:ext cx="7424737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39750" y="981075"/>
            <a:ext cx="4932363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né contro, né a favore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-109183"/>
            <a:ext cx="11103429" cy="623411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2268538" y="6300787"/>
            <a:ext cx="51117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Istituto Agrario 		 Cuneo, 8 aprile 2015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83237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3590696" y="3507730"/>
            <a:ext cx="555171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COMUNICAZIONE E GESTIONE DEI CONFLITTI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Incontri con gli allevatori, con i cacciatori, con la cittadinanza</a:t>
            </a:r>
          </a:p>
        </p:txBody>
      </p:sp>
      <p:sp>
        <p:nvSpPr>
          <p:cNvPr id="248" name="Shape 248"/>
          <p:cNvSpPr txBox="1"/>
          <p:nvPr/>
        </p:nvSpPr>
        <p:spPr>
          <a:xfrm rot="-5400000">
            <a:off x="-1070768" y="4030991"/>
            <a:ext cx="287972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Incontro  con gli allevatori ,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Elisabetta Rossi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7" y="5556250"/>
            <a:ext cx="9151938" cy="13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89863"/>
            <a:ext cx="9144000" cy="283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6523419" y="4345676"/>
            <a:ext cx="2566627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saperne di più: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1" lang="it-IT" sz="1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www.lifewolfalps.eu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1938" cy="639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65775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693681" y="1166648"/>
            <a:ext cx="30269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LUPO  Canis lupus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 Camonica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5050" y="567312"/>
            <a:ext cx="3352799" cy="4738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0" y="0"/>
            <a:ext cx="9144000" cy="584774"/>
          </a:xfrm>
          <a:prstGeom prst="rect">
            <a:avLst/>
          </a:prstGeom>
          <a:solidFill>
            <a:schemeClr val="lt2">
              <a:alpha val="75686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LUPO, STORIA DI UN RITORNO NATURALE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19112" y="2560638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5508625" y="2051050"/>
            <a:ext cx="720724" cy="252412"/>
          </a:xfrm>
          <a:custGeom>
            <a:pathLst>
              <a:path extrusionOk="0" h="120000" w="120000">
                <a:moveTo>
                  <a:pt x="120000" y="120000"/>
                </a:moveTo>
                <a:cubicBezTo>
                  <a:pt x="99911" y="76981"/>
                  <a:pt x="80088" y="34716"/>
                  <a:pt x="60000" y="17358"/>
                </a:cubicBezTo>
                <a:cubicBezTo>
                  <a:pt x="39911" y="0"/>
                  <a:pt x="19823" y="8301"/>
                  <a:pt x="0" y="17358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112" y="584775"/>
            <a:ext cx="3341686" cy="47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499847" y="4444432"/>
            <a:ext cx="3752849" cy="1200329"/>
          </a:xfrm>
          <a:prstGeom prst="rect">
            <a:avLst/>
          </a:prstGeom>
          <a:gradFill>
            <a:gsLst>
              <a:gs pos="0">
                <a:srgbClr val="97B4E4">
                  <a:alpha val="71764"/>
                </a:srgbClr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Primi 1900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estinzione sulle Alpi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1920 Alpi Occidentali 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1931 Alpi Nord-Orientali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572000" y="4455317"/>
            <a:ext cx="4319587" cy="1200329"/>
          </a:xfrm>
          <a:prstGeom prst="rect">
            <a:avLst/>
          </a:prstGeom>
          <a:gradFill>
            <a:gsLst>
              <a:gs pos="0">
                <a:srgbClr val="97B4E4">
                  <a:alpha val="71764"/>
                </a:srgbClr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Fine 1900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ritorno sulle Alpi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1992 Primo branco nelle Alpi Occidentali 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 Prima coppia nelle Alpi Orientali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525" y="5565775"/>
            <a:ext cx="9151938" cy="13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9716" l="26978" r="23151" t="50600"/>
          <a:stretch/>
        </p:blipFill>
        <p:spPr>
          <a:xfrm>
            <a:off x="881620" y="398605"/>
            <a:ext cx="7426807" cy="645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 rot="10655338">
            <a:off x="1835150" y="2276475"/>
            <a:ext cx="1073150" cy="1573212"/>
          </a:xfrm>
          <a:prstGeom prst="curvedLeftArrow">
            <a:avLst>
              <a:gd fmla="val 11599" name="adj1"/>
              <a:gd fmla="val 40918" name="adj2"/>
              <a:gd fmla="val 33333" name="adj3"/>
            </a:avLst>
          </a:prstGeom>
          <a:solidFill>
            <a:srgbClr val="CC99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 rot="2564945">
            <a:off x="4140199" y="2565399"/>
            <a:ext cx="792162" cy="287337"/>
          </a:xfrm>
          <a:prstGeom prst="leftArrow">
            <a:avLst>
              <a:gd fmla="val 50000" name="adj1"/>
              <a:gd fmla="val 68923" name="adj2"/>
            </a:avLst>
          </a:prstGeom>
          <a:solidFill>
            <a:srgbClr val="CC99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 rot="-1829853">
            <a:off x="4787899" y="1412874"/>
            <a:ext cx="1152524" cy="215899"/>
          </a:xfrm>
          <a:prstGeom prst="leftArrow">
            <a:avLst>
              <a:gd fmla="val 50000" name="adj1"/>
              <a:gd fmla="val 133456" name="adj2"/>
            </a:avLst>
          </a:prstGeom>
          <a:solidFill>
            <a:srgbClr val="CC99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867400" y="1412875"/>
            <a:ext cx="1018226" cy="369332"/>
          </a:xfrm>
          <a:prstGeom prst="rect">
            <a:avLst/>
          </a:prstGeom>
          <a:solidFill>
            <a:schemeClr val="lt1">
              <a:alpha val="98431"/>
            </a:schemeClr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Carpazi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787900" y="3068638"/>
            <a:ext cx="1031875" cy="3762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Dinarica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403350" y="3860800"/>
            <a:ext cx="1774845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Alpina orientale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0" y="0"/>
            <a:ext cx="9144000" cy="52321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ricolonizzazione delle Alpi centro orientali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937" y="5556250"/>
            <a:ext cx="9151938" cy="13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84162" y="6237287"/>
            <a:ext cx="26765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Presentazione dei partner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263" y="5556250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-26263" y="136144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INIZIO: </a:t>
            </a:r>
            <a: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01/09/2013 </a:t>
            </a:r>
            <a:r>
              <a:rPr b="1"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FINE: </a:t>
            </a:r>
            <a:r>
              <a:rPr lang="it-I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31/05/2018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-26263" y="2448559"/>
            <a:ext cx="541712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Minacce: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Frammentazione gestionale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Bracconaggio e avvelenamento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Conflitti con la zootecnia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Conflitti con la caccia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Conflitti sociali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Perdita di habitat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Ibridazione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Isolamento geografico</a:t>
            </a:r>
          </a:p>
        </p:txBody>
      </p:sp>
      <p:sp>
        <p:nvSpPr>
          <p:cNvPr id="138" name="Shape 138"/>
          <p:cNvSpPr/>
          <p:nvPr/>
        </p:nvSpPr>
        <p:spPr>
          <a:xfrm>
            <a:off x="3056200" y="1950719"/>
            <a:ext cx="30315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18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Perchè è nato il progetto?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4438" y="0"/>
            <a:ext cx="3800474" cy="116681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5883300" y="2202339"/>
            <a:ext cx="3242375" cy="3108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WOLFALPS: </a:t>
            </a:r>
            <a:r>
              <a:rPr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“Wolf in the alps: implementation of coordinated wolf conservation actions in core areas and beyond”</a:t>
            </a:r>
          </a:p>
        </p:txBody>
      </p:sp>
      <p:sp>
        <p:nvSpPr>
          <p:cNvPr id="141" name="Shape 141"/>
          <p:cNvSpPr/>
          <p:nvPr/>
        </p:nvSpPr>
        <p:spPr>
          <a:xfrm>
            <a:off x="4694830" y="3712191"/>
            <a:ext cx="696034" cy="362971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7" y="3529012"/>
            <a:ext cx="1412874" cy="141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284162" y="6237287"/>
            <a:ext cx="26765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Presentazione dei partner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50" y="3789362"/>
            <a:ext cx="1006474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7375" y="3789362"/>
            <a:ext cx="776287" cy="141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5700" y="4819650"/>
            <a:ext cx="1071562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1437" y="4922837"/>
            <a:ext cx="1371599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7562" y="4140200"/>
            <a:ext cx="1441449" cy="17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8062" y="4846637"/>
            <a:ext cx="750887" cy="73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29488" y="4700587"/>
            <a:ext cx="87788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1300" y="2428875"/>
            <a:ext cx="86518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86088" y="3895725"/>
            <a:ext cx="1581150" cy="61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530975" y="3779837"/>
            <a:ext cx="922338" cy="92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53100" y="4789487"/>
            <a:ext cx="1149349" cy="8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498975" y="1628775"/>
            <a:ext cx="1506537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946525" y="1700213"/>
            <a:ext cx="466725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250825" y="873125"/>
            <a:ext cx="8642349" cy="99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WOLFALPS: </a:t>
            </a:r>
            <a:r>
              <a:rPr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“Wolf in the alps: implementation of coordinated wolf conservation actions in core areas and beyond”</a:t>
            </a:r>
            <a:br>
              <a:rPr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-26263" y="5556250"/>
            <a:ext cx="9151938" cy="13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2268538" y="6300787"/>
            <a:ext cx="51117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Istituto Agrario 		 Cuneo, 8 aprile 2015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83237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60375" y="273050"/>
            <a:ext cx="1590674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DOVE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211637" y="4724400"/>
            <a:ext cx="4932362" cy="107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gestione del ritorno naturale del lupo sulle Alpi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83237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395287" y="333375"/>
            <a:ext cx="1592262" cy="70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770312" y="1773238"/>
            <a:ext cx="1592262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2268538" y="6300787"/>
            <a:ext cx="51117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Istituto Agrario 		 Cuneo, 8 aprile 2015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83237"/>
            <a:ext cx="9151938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460375" y="273050"/>
            <a:ext cx="4364038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MONITORAGGIO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244194" y="1905506"/>
            <a:ext cx="389821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quanti, dove, come: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t-IT" sz="20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avere un quadro aggiornato sulla reale presenza e distribuzione del lupo sulle Alpi, avere persone che sappiano riconoscere i segni di presenza del lupo, avviare una campagna coordinata di monitoraggio su tutte le Alpi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2916238" y="4962525"/>
            <a:ext cx="184149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 rot="-5400000">
            <a:off x="-810408" y="3896509"/>
            <a:ext cx="2574924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Corso di formazione per il monitoraggio dei segni di presenza LIFE WOLFALPS, archivio LWA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