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724650" cy="9874250"/>
  <p:embeddedFontLst>
    <p:embeddedFont>
      <p:font typeface="Architects Daughter"/>
      <p:regular r:id="rId18"/>
    </p:embeddedFont>
    <p:embeddedFont>
      <p:font typeface="Arial Narrow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.fntdata"/><Relationship Id="rId11" Type="http://schemas.openxmlformats.org/officeDocument/2006/relationships/slide" Target="slides/slide7.xml"/><Relationship Id="rId22" Type="http://schemas.openxmlformats.org/officeDocument/2006/relationships/font" Target="fonts/ArialNarrow-boldItalic.fntdata"/><Relationship Id="rId10" Type="http://schemas.openxmlformats.org/officeDocument/2006/relationships/slide" Target="slides/slide6.xml"/><Relationship Id="rId21" Type="http://schemas.openxmlformats.org/officeDocument/2006/relationships/font" Target="fonts/ArialNarrow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rialNarrow-regular.fntdata"/><Relationship Id="rId6" Type="http://schemas.openxmlformats.org/officeDocument/2006/relationships/slide" Target="slides/slide2.xml"/><Relationship Id="rId18" Type="http://schemas.openxmlformats.org/officeDocument/2006/relationships/font" Target="fonts/ArchitectsDaughter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14649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08412" y="0"/>
            <a:ext cx="2914649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378950"/>
            <a:ext cx="2914649" cy="49371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08412" y="9378950"/>
            <a:ext cx="2914649" cy="4937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73100" y="4691062"/>
            <a:ext cx="5378449" cy="4443411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895350" y="741362"/>
            <a:ext cx="4933949" cy="370204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tito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e contenuti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Intestazione sezion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olo e contenut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uota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1_Titolo e testo vertica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olo e testo vertica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magine con didascalia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to con didascalia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titolo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nfront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png"/><Relationship Id="rId4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jpg"/><Relationship Id="rId4" Type="http://schemas.openxmlformats.org/officeDocument/2006/relationships/image" Target="../media/image0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jpg"/><Relationship Id="rId4" Type="http://schemas.openxmlformats.org/officeDocument/2006/relationships/image" Target="../media/image0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3.png"/><Relationship Id="rId4" Type="http://schemas.openxmlformats.org/officeDocument/2006/relationships/hyperlink" Target="nota_12500" TargetMode="External"/><Relationship Id="rId5" Type="http://schemas.openxmlformats.org/officeDocument/2006/relationships/hyperlink" Target="http://www.brocardi.it/dizionario/5404.html" TargetMode="External"/><Relationship Id="rId6" Type="http://schemas.openxmlformats.org/officeDocument/2006/relationships/hyperlink" Target="http://www.brocardi.it/dizionario/5405.html" TargetMode="External"/><Relationship Id="rId7" Type="http://schemas.openxmlformats.org/officeDocument/2006/relationships/hyperlink" Target="nota_12501" TargetMode="External"/><Relationship Id="rId8" Type="http://schemas.openxmlformats.org/officeDocument/2006/relationships/hyperlink" Target="http://www.brocardi.it/articoli/2178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Relationship Id="rId4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Relationship Id="rId4" Type="http://schemas.openxmlformats.org/officeDocument/2006/relationships/image" Target="../media/image07.png"/><Relationship Id="rId5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214312" y="2714625"/>
            <a:ext cx="8785225" cy="2087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Pascolo: Dove Si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dove No?</a:t>
            </a:r>
          </a:p>
        </p:txBody>
      </p:sp>
      <p:grpSp>
        <p:nvGrpSpPr>
          <p:cNvPr id="92" name="Shape 92"/>
          <p:cNvGrpSpPr/>
          <p:nvPr/>
        </p:nvGrpSpPr>
        <p:grpSpPr>
          <a:xfrm>
            <a:off x="107950" y="44450"/>
            <a:ext cx="8856661" cy="1123950"/>
            <a:chOff x="107950" y="44450"/>
            <a:chExt cx="8856661" cy="1123950"/>
          </a:xfrm>
        </p:grpSpPr>
        <p:sp>
          <p:nvSpPr>
            <p:cNvPr id="93" name="Shape 93"/>
            <p:cNvSpPr txBox="1"/>
            <p:nvPr/>
          </p:nvSpPr>
          <p:spPr>
            <a:xfrm>
              <a:off x="900112" y="260350"/>
              <a:ext cx="8064499" cy="720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25000"/>
                <a:buFont typeface="Times New Roman"/>
                <a:buNone/>
              </a:pPr>
              <a:r>
                <a:rPr b="0" i="0" lang="en-US" sz="2800" u="none" cap="none" strike="noStrike">
                  <a:solidFill>
                    <a:schemeClr val="dk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Venerdi 4 Marzo 2016</a:t>
              </a:r>
            </a:p>
          </p:txBody>
        </p:sp>
        <p:pic>
          <p:nvPicPr>
            <p:cNvPr id="94" name="Shape 9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07950" y="44450"/>
              <a:ext cx="963612" cy="112395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/>
              <a:headEnd len="med" w="med" type="none"/>
              <a:tailEnd len="med" w="med" type="none"/>
            </a:ln>
          </p:spPr>
        </p:pic>
      </p:grpSp>
      <p:sp>
        <p:nvSpPr>
          <p:cNvPr id="95" name="Shape 95"/>
          <p:cNvSpPr txBox="1"/>
          <p:nvPr/>
        </p:nvSpPr>
        <p:spPr>
          <a:xfrm>
            <a:off x="4214812" y="5857875"/>
            <a:ext cx="2349499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chitects Daughter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Sovr. C. Andrea Perico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861" y="6022975"/>
            <a:ext cx="677861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0" y="142875"/>
            <a:ext cx="9144000" cy="578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00"/>
              </a:buClr>
              <a:buSzPct val="25000"/>
              <a:buFont typeface="Times New Roman"/>
              <a:buNone/>
            </a:pPr>
            <a:r>
              <a:rPr b="0" i="1" lang="en-US" sz="2000" u="none">
                <a:solidFill>
                  <a:srgbClr val="006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Pascolo in aree non boschive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00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006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Art. 68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00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006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(Modalit</a:t>
            </a:r>
            <a:r>
              <a:rPr b="1" i="1" lang="en-US" sz="2000" u="none">
                <a:solidFill>
                  <a:srgbClr val="0065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1" i="1" lang="en-US" sz="2000" u="none">
                <a:solidFill>
                  <a:srgbClr val="006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 pascolo)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Nei terreni pascolivi si osservano le seguenti disposizioni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vietato asportare dai pascoli le deiezioni degli animali;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 salvo autorizzazione dell'ente forestale rilasciata ai sensi dell'articolo 7, il pascolo bovino nei terreni pascolivi ad altitudine compresa tra gli ottocento ed i millecinquecento metri può essere esercitato solo dal 15 aprile al 30 ottobre; ad altitudine superiore ai millecinquecento metri dal 15 maggio al 15 ottobre;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 il pascolo vagante, ossia senza custode, può essere esercitato nei terreni in propriet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in possesso del proprietario o affidatario degli animali, purch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 terreni contermini, in cui il pascolo 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vietato, siano adeguatamente protetti da sconfinamenti a mezzo di chiudende;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 i pascoli di propriet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dei comuni o di altri enti pubblici devono essere gestiti in base ad un piano di gestione o ad un capitolato; all'inizio ed alla fine del contratto di locazione sono redatti a cura dell'ente proprietario ed inviati all'ente forestale specifici atti di consegna e di riconsegna del terreno;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e) 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vietato l'uso del fuoco come tecnica di ripulitura del pascolo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861" y="6022975"/>
            <a:ext cx="677861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0" y="642937"/>
            <a:ext cx="8786812" cy="2246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00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006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Art. 69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00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006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(Pascolo eccessivo)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L'ente forestale può limitare o vietare l'esercizio del pascolo in caso di: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 fenomeni di erosione, smottamento o di grave danneggiamento del cotico erboso;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arenR" startAt="2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interventi di inerbimento o consolidamento del suolo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rabicPeriod" startAt="2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Nei pascoli sono vietati la rottura del cotico e le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lavorazioni andanti quali lo scasso o il dissodamento</a:t>
            </a:r>
            <a:r>
              <a:rPr b="0" i="0" lang="en-US" sz="1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714375" y="285750"/>
            <a:ext cx="439420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Dispositivo dell'art. 672 Codice Penale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357187" y="785812"/>
            <a:ext cx="7929561" cy="4894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Chiunque </a:t>
            </a:r>
            <a:r>
              <a:rPr b="0" baseline="30000" i="0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(1)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lascia liberi, o non custodisce con le </a:t>
            </a:r>
            <a:r>
              <a:rPr b="0" i="0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debite cautele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lascia liberi, o non custodisce con le debite cautele, </a:t>
            </a:r>
            <a:r>
              <a:rPr b="0" i="0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animali pericolosi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lui posseduti </a:t>
            </a:r>
            <a:r>
              <a:rPr b="0" baseline="30000" i="0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(2)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 ne affida la custodia a persona inesperta, è punito con la sanzione amministrativa da venticinque euro a duecentocinquantotto euro.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 stessa sanzione soggiace: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 chi, in luoghi aperti, abbandona a se stessi animali da tiro, da soma o da corsa, o li lascia comunque senza custodia, anche se non siano disciolti, o li attacca o conduce in modo da esporre a pericolo l'incolumità pubblica, ovvero li affida a persona inesperta;</a:t>
            </a:r>
            <a:b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chi aizza o spaventa animali, in modo da mettere in pericolo l'incolumità delle persone [</a:t>
            </a:r>
            <a:r>
              <a:rPr b="0" i="0"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2052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].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00062" y="5657850"/>
            <a:ext cx="8358186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Il soggetto attivo deve avere la disponibilità effettiva dell'animale, per cui non si considera tale il padrone che abbia affidato l'animale ad un terzo.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(2) La pericolosità dell'animale non si presume, ma si desume da una serie di condizioni che li rendono pericolosi se non custoditi.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0" y="500062"/>
            <a:ext cx="9144000" cy="19383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00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006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Art. 36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00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006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(Recinzioni e chiudende)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Recinzioni, chiudende o altri sistemi di delimitazione del bosco e dei pascoli non possono essere realizzati con filo spinato o con modalità tali da causare danni alle persone o alla fauna selvatica. Deve essere consentito il passaggio della fauna selvatica.</a:t>
            </a:r>
            <a:r>
              <a:rPr b="1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(91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861" y="6022975"/>
            <a:ext cx="677861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625" y="357187"/>
            <a:ext cx="7786686" cy="555148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50" y="44450"/>
            <a:ext cx="963612" cy="112395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110" name="Shape 110"/>
          <p:cNvSpPr txBox="1"/>
          <p:nvPr/>
        </p:nvSpPr>
        <p:spPr>
          <a:xfrm>
            <a:off x="214312" y="285750"/>
            <a:ext cx="8785225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Vecchia Normativa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285750" y="857250"/>
            <a:ext cx="8429625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Art. 57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(Limiti al pascolo in bosco)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Fatto salvo l'art. 12, comma 4, della l.r. 27/2004,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pascolo di bovini, equini, suini e ovin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 scopo di prevenzione dagli incendi boschivi e di conservazione del paesaggio rurale nei boschi è consentito:a) nella fustaia a partire dallo stadio di perticaia, ossia con alberi di altezza media superiore a dieci metri;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nel ceduo e nel ceduo sotto fustaia, a partire da dieci anni dall'ultima ceduazione.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È vietato il pascolo nei boschi in rinnovazione, nelle fustaie disetanee o irregolari, nei boschi di neoformazione sino allo stadio di perticaia e in quelli percorsi dal fuoco da meno di dieci anni; in detti soprassuoli è altresì vietato far transitare o comunque immettere animali al di fuori della viabilità presente.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La custodia del bestiame pascolante in bosco deve essere affidata a personale appositamente incaricato e attuata con opportuni mezzi di contenimento quali le recinzioni elettriche.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214312" y="4929187"/>
            <a:ext cx="8929686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bis. </a:t>
            </a:r>
            <a:r>
              <a:rPr b="0" i="0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pascolo delle capre all'interno dei boschi è vietato, salvo specifica previsione dei piani di indirizzo forestale o autorizzazione rilasciata dall'ente forestale ai sensi dell'articolo 51, comma 4, della l.r. 31/2008, comunque nel rispetto del divieto di cui al comma 2 del presente articolo. (124</a:t>
            </a:r>
            <a:r>
              <a:rPr b="0" i="0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861" y="6022975"/>
            <a:ext cx="677861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214312" y="285750"/>
            <a:ext cx="8715374" cy="5940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00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006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Art. 57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500"/>
              </a:buClr>
              <a:buSzPct val="25000"/>
              <a:buFont typeface="Times New Roman"/>
              <a:buNone/>
            </a:pPr>
            <a:r>
              <a:rPr b="1" i="1" lang="en-US" sz="2000" u="none">
                <a:solidFill>
                  <a:srgbClr val="0065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(Limiti al pascolo in bosco)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Fatto salvo quanto disposto dall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articolo 51, comma 4, della l.r. 31/2008, il pascolo a scopo di prevenzione dagli incendi boschivi e di conservazione del paesaggio rurale nei boschi 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consentito:</a:t>
            </a: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(137)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 nella fustaia a partire dallo stadio di perticaia, ossia con alberi di altezza media superiore a dieci metri;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AutoNum type="alphaLcParenR" startAt="2"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 ceduo e nel ceduo sotto fustaia, a partire da dieci anni dall'ultima ceduazione.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vietato il pascolo nei boschi in rinnovazione, nelle fustaie disetanee o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irregolari, nei boschi di neoformazione sino allo stadio di perticaia e in quelli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percorsi dal fuoco da meno di dieci anni, salvo quanto disposto dal comma 2 bis; in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detti soprassuoli 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altres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ì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vietato far transitare o comunque immettere animali al di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fuori della viabilit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à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presente.</a:t>
            </a: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(138)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bis. 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pascolo 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</a:t>
            </a:r>
            <a:r>
              <a:rPr b="0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consentito nei boschi di neoformazione che hanno colonizzato superfici censite catastalmente come seminativi, seminativi arborati, prati, prati arborati, pascoli, pascoli cespugliati e arborati.</a:t>
            </a: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(139)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(140)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b="1" i="0" lang="en-US" sz="20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bis. (141)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09675" y="-374650"/>
            <a:ext cx="11896724" cy="978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-88900" y="457200"/>
            <a:ext cx="9612311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LEGGE QUADRO IN MATERIA DI INCENDI BOSCHIVI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0" y="1066800"/>
            <a:ext cx="9612311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b="1" i="0" lang="en-US" sz="54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Legge n° 353 / 2000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384175" y="3155950"/>
            <a:ext cx="8559800" cy="483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i="1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disposizioni della presente legge sono finalizzate alla conservazione e alla difesa dagli incendi del patrimonio boschivo nazionale quale </a:t>
            </a:r>
            <a:r>
              <a:rPr b="1" i="1" lang="en-US" sz="44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bene insostituibile per la qualità della vita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2179636" y="1916111"/>
            <a:ext cx="5516561" cy="1465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36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Articolo 1</a:t>
            </a:r>
            <a:r>
              <a:rPr b="0" i="0" lang="en-US" sz="36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3330575" y="2536825"/>
            <a:ext cx="3622674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-US" sz="32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 finalità e principi )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-36511" y="260350"/>
            <a:ext cx="9109075" cy="12239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25000"/>
              <a:buFont typeface="Arial"/>
              <a:buNone/>
            </a:pPr>
            <a:r>
              <a:rPr b="0" i="0" lang="en-US" sz="36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Legge 353/2000  </a:t>
            </a:r>
            <a:br>
              <a:rPr b="0" i="0" lang="en-US" sz="36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6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Legge quadro in materia di incendi boschivi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288925" y="1843086"/>
            <a:ext cx="8604249" cy="915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Art. 4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comma 5 “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le province, le comunità montane ed i </a:t>
            </a:r>
            <a:r>
              <a:rPr b="0" i="1" lang="en-US" sz="1800" u="sng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comuni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25000"/>
              <a:buFont typeface="Arial"/>
              <a:buNone/>
            </a:pP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attuano le attività di previsione e di prevenzione secondo le attribuzioni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25000"/>
              <a:buFont typeface="Arial"/>
              <a:buNone/>
            </a:pP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stabilite dalle Regioni”.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215900" y="3216275"/>
            <a:ext cx="8820149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Art. 6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comma 1 “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le amministrazioni statali, regionali e </a:t>
            </a:r>
            <a:r>
              <a:rPr b="0" i="1" lang="en-US" sz="1800" u="sng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gli enti locali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-US" sz="1800" u="sng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promuovono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25000"/>
              <a:buFont typeface="Arial"/>
              <a:buNone/>
            </a:pP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ai sensi della legge 7  giugno 2000, n 150, </a:t>
            </a:r>
            <a:r>
              <a:rPr b="0" i="1" lang="en-US" sz="1800" u="sng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l’informazione alla popolazione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in merito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25000"/>
              <a:buFont typeface="Arial"/>
              <a:buNone/>
            </a:pP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alle </a:t>
            </a:r>
            <a:r>
              <a:rPr b="0" i="1" lang="en-US" sz="1800" u="sng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cause determinanti l’innesco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di incendio ed alle </a:t>
            </a:r>
            <a:r>
              <a:rPr b="0" i="1" lang="en-US" sz="1800" u="sng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norme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25000"/>
              <a:buFont typeface="Arial"/>
              <a:buNone/>
            </a:pPr>
            <a:r>
              <a:rPr b="0" i="1" lang="en-US" sz="1800" u="sng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comportamentali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da rispettare in situazioni di pericolo”.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25000"/>
              <a:buFont typeface="Arial"/>
              <a:buNone/>
            </a:pPr>
            <a:r>
              <a:rPr b="0" i="1" lang="en-US" sz="16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Nota: Legge 7 giugno 2000, n° 150 “disciplina delle attività di informazione”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15900" y="4929187"/>
            <a:ext cx="8316912" cy="175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8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Art. 10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comma 2 “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b="0" i="1" lang="en-US" sz="1800" u="sng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comuni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provvedono, entro novanta giorni dalla data di approvazione del piano regionale di cui al comma 1 dell’articolo 3,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25000"/>
              <a:buFont typeface="Arial"/>
              <a:buNone/>
            </a:pP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0" i="1" lang="en-US" sz="1800" u="sng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censire, tramite apposito catasto, i soprassuoli già percorsi dal fuoco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nell’ultimo quinquennio, </a:t>
            </a:r>
            <a:r>
              <a:rPr b="0" i="1" lang="en-US" sz="1800" u="sng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avvalendosi anche dei rilievi effettuati dal Corpo Forestale dello Stato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1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Il catasto è aggiornato annualmente </a:t>
            </a:r>
            <a:r>
              <a:rPr b="0" i="1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…  omissis “</a:t>
            </a:r>
            <a:r>
              <a:rPr b="0" i="0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3348037" y="1484312"/>
            <a:ext cx="1108074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Attività </a:t>
            </a:r>
            <a:r>
              <a:rPr b="1" i="0" lang="en-US" sz="1800" u="none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914400" y="1211262"/>
            <a:ext cx="6962774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1336675" y="2971800"/>
            <a:ext cx="267335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582612" y="2857500"/>
            <a:ext cx="3448050" cy="923924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Chiunque cagioni un incendio su boschi, selve, foreste o vivai forestali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582612" y="4538662"/>
            <a:ext cx="3448050" cy="369886"/>
          </a:xfrm>
          <a:prstGeom prst="rect">
            <a:avLst/>
          </a:prstGeom>
          <a:solidFill>
            <a:srgbClr val="CCFFCC"/>
          </a:solidFill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 cagionato per colpa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5303837" y="4251325"/>
            <a:ext cx="3189287" cy="646112"/>
          </a:xfrm>
          <a:prstGeom prst="rect">
            <a:avLst/>
          </a:prstGeom>
          <a:solidFill>
            <a:srgbClr val="FEF800"/>
          </a:solidFill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Reclusione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 1 a 5 anni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5303837" y="3184525"/>
            <a:ext cx="3189287" cy="646112"/>
          </a:xfrm>
          <a:prstGeom prst="rect">
            <a:avLst/>
          </a:prstGeom>
          <a:solidFill>
            <a:srgbClr val="FEF800"/>
          </a:solidFill>
          <a:ln cap="flat" cmpd="sng" w="9525">
            <a:solidFill>
              <a:srgbClr val="0000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Reclusione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 4 a 10 anni</a:t>
            </a:r>
          </a:p>
        </p:txBody>
      </p:sp>
      <p:sp>
        <p:nvSpPr>
          <p:cNvPr id="151" name="Shape 151"/>
          <p:cNvSpPr/>
          <p:nvPr/>
        </p:nvSpPr>
        <p:spPr>
          <a:xfrm>
            <a:off x="4238625" y="4467225"/>
            <a:ext cx="774700" cy="533399"/>
          </a:xfrm>
          <a:prstGeom prst="rightArrow">
            <a:avLst>
              <a:gd fmla="val 1575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4238625" y="3471862"/>
            <a:ext cx="774700" cy="533399"/>
          </a:xfrm>
          <a:prstGeom prst="rightArrow">
            <a:avLst>
              <a:gd fmla="val 13978" name="adj1"/>
              <a:gd fmla="val 5657" name="adj2"/>
            </a:avLst>
          </a:prstGeom>
          <a:solidFill>
            <a:srgbClr val="00FFFF"/>
          </a:solidFill>
          <a:ln cap="flat" cmpd="sng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52386" y="28575"/>
            <a:ext cx="9091612" cy="2105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b="1" i="0" lang="en-US" sz="4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Legge  n° 353 / 2000</a:t>
            </a:r>
            <a:r>
              <a:rPr b="1" i="1" lang="en-US" sz="18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Articolo 11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 modifiche al Codice Penale 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517525" y="1773236"/>
            <a:ext cx="8108950" cy="93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Nel Codice Penale è inserito l’articolo 423 – bis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Incendio boschivo</a:t>
            </a:r>
            <a:r>
              <a:rPr b="0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)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1049337" y="5661025"/>
            <a:ext cx="7112000" cy="369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82612" y="5314950"/>
            <a:ext cx="8043861" cy="923924"/>
          </a:xfrm>
          <a:prstGeom prst="rect">
            <a:avLst/>
          </a:prstGeom>
          <a:solidFill>
            <a:srgbClr val="FF0000">
              <a:alpha val="34509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 pene sopra previste sono aumentate se dall’incendio deriva pericolo per edifici o danno su aree protette, ovvero sono aumentate della metà se ne deriva un danno grave e persistente all’ambiente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1143000" y="533400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5875"/>
            <a:ext cx="9423399" cy="711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25" y="328612"/>
            <a:ext cx="1617662" cy="103028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2112961" y="549275"/>
            <a:ext cx="5983286" cy="7921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Corpo Forestale dello Stato  </a:t>
            </a:r>
          </a:p>
        </p:txBody>
      </p:sp>
      <p:sp>
        <p:nvSpPr>
          <p:cNvPr id="165" name="Shape 165"/>
          <p:cNvSpPr/>
          <p:nvPr/>
        </p:nvSpPr>
        <p:spPr>
          <a:xfrm>
            <a:off x="7297736" y="6021387"/>
            <a:ext cx="1395411" cy="57626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chemeClr val="lt2"/>
                  </a:solidFill>
                  <a:prstDash val="solid"/>
                  <a:miter/>
                  <a:headEnd len="med" w="med" type="none"/>
                  <a:tailEnd len="med" w="med" type="none"/>
                </a:ln>
                <a:solidFill>
                  <a:srgbClr val="FFFF00"/>
                </a:solidFill>
                <a:latin typeface="Arial"/>
              </a:rPr>
              <a:t>1515 </a:t>
            </a:r>
          </a:p>
        </p:txBody>
      </p:sp>
      <p:grpSp>
        <p:nvGrpSpPr>
          <p:cNvPr id="166" name="Shape 166"/>
          <p:cNvGrpSpPr/>
          <p:nvPr/>
        </p:nvGrpSpPr>
        <p:grpSpPr>
          <a:xfrm>
            <a:off x="3163886" y="6175375"/>
            <a:ext cx="4468811" cy="554037"/>
            <a:chOff x="3163886" y="6175375"/>
            <a:chExt cx="4468811" cy="554037"/>
          </a:xfrm>
        </p:grpSpPr>
        <p:pic>
          <p:nvPicPr>
            <p:cNvPr id="167" name="Shape 1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63886" y="6175375"/>
              <a:ext cx="4468811" cy="5540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Shape 168"/>
            <p:cNvSpPr txBox="1"/>
            <p:nvPr/>
          </p:nvSpPr>
          <p:spPr>
            <a:xfrm>
              <a:off x="3182936" y="6191250"/>
              <a:ext cx="4438650" cy="523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 Narrow"/>
                <a:buNone/>
              </a:pPr>
              <a:r>
                <a:rPr b="0" i="0" lang="en-US" sz="2800" u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Centro Operativo AIB Lombardia</a:t>
              </a:r>
            </a:p>
          </p:txBody>
        </p:sp>
      </p:grpSp>
      <p:sp>
        <p:nvSpPr>
          <p:cNvPr id="169" name="Shape 169"/>
          <p:cNvSpPr/>
          <p:nvPr/>
        </p:nvSpPr>
        <p:spPr>
          <a:xfrm>
            <a:off x="8067675" y="1000125"/>
            <a:ext cx="857250" cy="71436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cubicBezTo>
                  <a:pt x="62071" y="14999"/>
                  <a:pt x="63749" y="35147"/>
                  <a:pt x="63749" y="59999"/>
                </a:cubicBezTo>
                <a:cubicBezTo>
                  <a:pt x="63749" y="84852"/>
                  <a:pt x="62071" y="104999"/>
                  <a:pt x="60000" y="105000"/>
                </a:cubicBezTo>
                <a:cubicBezTo>
                  <a:pt x="57928" y="105000"/>
                  <a:pt x="56250" y="84852"/>
                  <a:pt x="56250" y="60000"/>
                </a:cubicBezTo>
                <a:cubicBezTo>
                  <a:pt x="56250" y="35147"/>
                  <a:pt x="57928" y="15000"/>
                  <a:pt x="60000" y="15000"/>
                </a:cubicBezTo>
                <a:close/>
              </a:path>
              <a:path extrusionOk="0" fill="darken" h="120000" w="120000">
                <a:moveTo>
                  <a:pt x="60000" y="15000"/>
                </a:moveTo>
                <a:cubicBezTo>
                  <a:pt x="62071" y="14999"/>
                  <a:pt x="63749" y="35147"/>
                  <a:pt x="63749" y="59999"/>
                </a:cubicBezTo>
                <a:cubicBezTo>
                  <a:pt x="63749" y="84852"/>
                  <a:pt x="62071" y="104999"/>
                  <a:pt x="60000" y="105000"/>
                </a:cubicBezTo>
                <a:cubicBezTo>
                  <a:pt x="57928" y="105000"/>
                  <a:pt x="56250" y="84852"/>
                  <a:pt x="56250" y="60000"/>
                </a:cubicBezTo>
                <a:cubicBezTo>
                  <a:pt x="56250" y="35147"/>
                  <a:pt x="57928" y="15000"/>
                  <a:pt x="60000" y="15000"/>
                </a:cubicBezTo>
                <a:close/>
                <a:moveTo>
                  <a:pt x="60000" y="17812"/>
                </a:moveTo>
                <a:lnTo>
                  <a:pt x="60000" y="17812"/>
                </a:lnTo>
                <a:cubicBezTo>
                  <a:pt x="60388" y="17812"/>
                  <a:pt x="60703" y="21590"/>
                  <a:pt x="60703" y="26249"/>
                </a:cubicBezTo>
                <a:cubicBezTo>
                  <a:pt x="60703" y="30909"/>
                  <a:pt x="60388" y="34687"/>
                  <a:pt x="60000" y="34687"/>
                </a:cubicBezTo>
                <a:cubicBezTo>
                  <a:pt x="59611" y="34687"/>
                  <a:pt x="59296" y="30909"/>
                  <a:pt x="59296" y="26250"/>
                </a:cubicBezTo>
                <a:cubicBezTo>
                  <a:pt x="59296" y="21590"/>
                  <a:pt x="59611" y="17812"/>
                  <a:pt x="60000" y="17812"/>
                </a:cubicBezTo>
                <a:moveTo>
                  <a:pt x="58593" y="43125"/>
                </a:moveTo>
                <a:lnTo>
                  <a:pt x="58593" y="48750"/>
                </a:lnTo>
                <a:lnTo>
                  <a:pt x="59296" y="48750"/>
                </a:lnTo>
                <a:lnTo>
                  <a:pt x="59296" y="88125"/>
                </a:lnTo>
                <a:lnTo>
                  <a:pt x="58593" y="88125"/>
                </a:lnTo>
                <a:lnTo>
                  <a:pt x="58593" y="93750"/>
                </a:lnTo>
                <a:lnTo>
                  <a:pt x="61406" y="93750"/>
                </a:lnTo>
                <a:lnTo>
                  <a:pt x="61406" y="88125"/>
                </a:lnTo>
                <a:lnTo>
                  <a:pt x="60703" y="88125"/>
                </a:lnTo>
                <a:lnTo>
                  <a:pt x="60703" y="43125"/>
                </a:lnTo>
                <a:close/>
              </a:path>
              <a:path extrusionOk="0" fill="lighten" h="120000" w="120000">
                <a:moveTo>
                  <a:pt x="60000" y="17812"/>
                </a:moveTo>
                <a:lnTo>
                  <a:pt x="60000" y="17812"/>
                </a:lnTo>
                <a:cubicBezTo>
                  <a:pt x="60388" y="17812"/>
                  <a:pt x="60703" y="21590"/>
                  <a:pt x="60703" y="26249"/>
                </a:cubicBezTo>
                <a:cubicBezTo>
                  <a:pt x="60703" y="30909"/>
                  <a:pt x="60388" y="34687"/>
                  <a:pt x="60000" y="34687"/>
                </a:cubicBezTo>
                <a:cubicBezTo>
                  <a:pt x="59611" y="34687"/>
                  <a:pt x="59296" y="30909"/>
                  <a:pt x="59296" y="26250"/>
                </a:cubicBezTo>
                <a:cubicBezTo>
                  <a:pt x="59296" y="21590"/>
                  <a:pt x="59611" y="17812"/>
                  <a:pt x="60000" y="17812"/>
                </a:cubicBezTo>
                <a:moveTo>
                  <a:pt x="58593" y="43125"/>
                </a:moveTo>
                <a:lnTo>
                  <a:pt x="60703" y="43125"/>
                </a:lnTo>
                <a:lnTo>
                  <a:pt x="60703" y="88125"/>
                </a:lnTo>
                <a:lnTo>
                  <a:pt x="61406" y="88125"/>
                </a:lnTo>
                <a:lnTo>
                  <a:pt x="61406" y="93750"/>
                </a:lnTo>
                <a:lnTo>
                  <a:pt x="58593" y="93750"/>
                </a:lnTo>
                <a:lnTo>
                  <a:pt x="58593" y="88125"/>
                </a:lnTo>
                <a:lnTo>
                  <a:pt x="59296" y="88125"/>
                </a:lnTo>
                <a:lnTo>
                  <a:pt x="59296" y="48750"/>
                </a:lnTo>
                <a:lnTo>
                  <a:pt x="58593" y="48750"/>
                </a:lnTo>
                <a:close/>
              </a:path>
              <a:path extrusionOk="0" fill="none" h="120000" w="120000">
                <a:moveTo>
                  <a:pt x="60000" y="15000"/>
                </a:moveTo>
                <a:cubicBezTo>
                  <a:pt x="62071" y="14999"/>
                  <a:pt x="63749" y="35147"/>
                  <a:pt x="63749" y="59999"/>
                </a:cubicBezTo>
                <a:cubicBezTo>
                  <a:pt x="63749" y="84852"/>
                  <a:pt x="62071" y="104999"/>
                  <a:pt x="60000" y="105000"/>
                </a:cubicBezTo>
                <a:cubicBezTo>
                  <a:pt x="57928" y="105000"/>
                  <a:pt x="56250" y="84852"/>
                  <a:pt x="56250" y="60000"/>
                </a:cubicBezTo>
                <a:cubicBezTo>
                  <a:pt x="56250" y="35147"/>
                  <a:pt x="57928" y="15000"/>
                  <a:pt x="60000" y="15000"/>
                </a:cubicBezTo>
                <a:close/>
                <a:moveTo>
                  <a:pt x="60000" y="17812"/>
                </a:moveTo>
                <a:lnTo>
                  <a:pt x="60000" y="17812"/>
                </a:lnTo>
                <a:cubicBezTo>
                  <a:pt x="60388" y="17812"/>
                  <a:pt x="60703" y="21590"/>
                  <a:pt x="60703" y="26249"/>
                </a:cubicBezTo>
                <a:cubicBezTo>
                  <a:pt x="60703" y="30909"/>
                  <a:pt x="60388" y="34687"/>
                  <a:pt x="60000" y="34687"/>
                </a:cubicBezTo>
                <a:cubicBezTo>
                  <a:pt x="59611" y="34687"/>
                  <a:pt x="59296" y="30909"/>
                  <a:pt x="59296" y="26250"/>
                </a:cubicBezTo>
                <a:cubicBezTo>
                  <a:pt x="59296" y="21590"/>
                  <a:pt x="59611" y="17812"/>
                  <a:pt x="60000" y="17812"/>
                </a:cubicBezTo>
                <a:moveTo>
                  <a:pt x="58593" y="43125"/>
                </a:moveTo>
                <a:lnTo>
                  <a:pt x="60703" y="43125"/>
                </a:lnTo>
                <a:lnTo>
                  <a:pt x="60703" y="88125"/>
                </a:lnTo>
                <a:lnTo>
                  <a:pt x="61406" y="88125"/>
                </a:lnTo>
                <a:lnTo>
                  <a:pt x="61406" y="93750"/>
                </a:lnTo>
                <a:lnTo>
                  <a:pt x="58593" y="93750"/>
                </a:lnTo>
                <a:lnTo>
                  <a:pt x="58593" y="88125"/>
                </a:lnTo>
                <a:lnTo>
                  <a:pt x="59296" y="88125"/>
                </a:lnTo>
                <a:lnTo>
                  <a:pt x="59296" y="48750"/>
                </a:lnTo>
                <a:lnTo>
                  <a:pt x="58593" y="4875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153986" y="6858000"/>
            <a:ext cx="2241549" cy="10953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cubicBezTo>
                  <a:pt x="61214" y="14999"/>
                  <a:pt x="62198" y="35147"/>
                  <a:pt x="62198" y="59999"/>
                </a:cubicBezTo>
                <a:cubicBezTo>
                  <a:pt x="62198" y="84852"/>
                  <a:pt x="61214" y="104999"/>
                  <a:pt x="60000" y="105000"/>
                </a:cubicBezTo>
                <a:cubicBezTo>
                  <a:pt x="58785" y="105000"/>
                  <a:pt x="57801" y="84852"/>
                  <a:pt x="57801" y="60000"/>
                </a:cubicBezTo>
                <a:cubicBezTo>
                  <a:pt x="57801" y="35147"/>
                  <a:pt x="58785" y="15000"/>
                  <a:pt x="60000" y="14999"/>
                </a:cubicBezTo>
                <a:close/>
              </a:path>
              <a:path extrusionOk="0" fill="darken" h="120000" w="120000">
                <a:moveTo>
                  <a:pt x="60000" y="14999"/>
                </a:moveTo>
                <a:cubicBezTo>
                  <a:pt x="61214" y="14999"/>
                  <a:pt x="62198" y="35147"/>
                  <a:pt x="62198" y="59999"/>
                </a:cubicBezTo>
                <a:cubicBezTo>
                  <a:pt x="62198" y="84852"/>
                  <a:pt x="61214" y="104999"/>
                  <a:pt x="60000" y="105000"/>
                </a:cubicBezTo>
                <a:cubicBezTo>
                  <a:pt x="58785" y="105000"/>
                  <a:pt x="57801" y="84852"/>
                  <a:pt x="57801" y="60000"/>
                </a:cubicBezTo>
                <a:cubicBezTo>
                  <a:pt x="57801" y="35147"/>
                  <a:pt x="58785" y="15000"/>
                  <a:pt x="60000" y="14999"/>
                </a:cubicBezTo>
                <a:close/>
                <a:moveTo>
                  <a:pt x="60000" y="17812"/>
                </a:moveTo>
                <a:lnTo>
                  <a:pt x="60000" y="17812"/>
                </a:lnTo>
                <a:cubicBezTo>
                  <a:pt x="60227" y="17812"/>
                  <a:pt x="60412" y="21590"/>
                  <a:pt x="60412" y="26249"/>
                </a:cubicBezTo>
                <a:cubicBezTo>
                  <a:pt x="60412" y="30909"/>
                  <a:pt x="60227" y="34687"/>
                  <a:pt x="60000" y="34687"/>
                </a:cubicBezTo>
                <a:cubicBezTo>
                  <a:pt x="59772" y="34687"/>
                  <a:pt x="59587" y="30909"/>
                  <a:pt x="59587" y="26250"/>
                </a:cubicBezTo>
                <a:cubicBezTo>
                  <a:pt x="59587" y="21590"/>
                  <a:pt x="59772" y="17812"/>
                  <a:pt x="60000" y="17812"/>
                </a:cubicBezTo>
                <a:moveTo>
                  <a:pt x="59175" y="43125"/>
                </a:moveTo>
                <a:lnTo>
                  <a:pt x="59175" y="48750"/>
                </a:lnTo>
                <a:lnTo>
                  <a:pt x="59587" y="48750"/>
                </a:lnTo>
                <a:lnTo>
                  <a:pt x="59587" y="88125"/>
                </a:lnTo>
                <a:lnTo>
                  <a:pt x="59175" y="88125"/>
                </a:lnTo>
                <a:lnTo>
                  <a:pt x="59175" y="93750"/>
                </a:lnTo>
                <a:lnTo>
                  <a:pt x="60824" y="93750"/>
                </a:lnTo>
                <a:lnTo>
                  <a:pt x="60824" y="88125"/>
                </a:lnTo>
                <a:lnTo>
                  <a:pt x="60412" y="88125"/>
                </a:lnTo>
                <a:lnTo>
                  <a:pt x="60412" y="43125"/>
                </a:lnTo>
                <a:close/>
              </a:path>
              <a:path extrusionOk="0" fill="lighten" h="120000" w="120000">
                <a:moveTo>
                  <a:pt x="60000" y="17812"/>
                </a:moveTo>
                <a:lnTo>
                  <a:pt x="60000" y="17812"/>
                </a:lnTo>
                <a:cubicBezTo>
                  <a:pt x="60227" y="17812"/>
                  <a:pt x="60412" y="21590"/>
                  <a:pt x="60412" y="26249"/>
                </a:cubicBezTo>
                <a:cubicBezTo>
                  <a:pt x="60412" y="30909"/>
                  <a:pt x="60227" y="34687"/>
                  <a:pt x="60000" y="34687"/>
                </a:cubicBezTo>
                <a:cubicBezTo>
                  <a:pt x="59772" y="34687"/>
                  <a:pt x="59587" y="30909"/>
                  <a:pt x="59587" y="26250"/>
                </a:cubicBezTo>
                <a:cubicBezTo>
                  <a:pt x="59587" y="21590"/>
                  <a:pt x="59772" y="17812"/>
                  <a:pt x="60000" y="17812"/>
                </a:cubicBezTo>
                <a:moveTo>
                  <a:pt x="59175" y="43125"/>
                </a:moveTo>
                <a:lnTo>
                  <a:pt x="60412" y="43125"/>
                </a:lnTo>
                <a:lnTo>
                  <a:pt x="60412" y="88125"/>
                </a:lnTo>
                <a:lnTo>
                  <a:pt x="60824" y="88125"/>
                </a:lnTo>
                <a:lnTo>
                  <a:pt x="60824" y="93750"/>
                </a:lnTo>
                <a:lnTo>
                  <a:pt x="59175" y="93750"/>
                </a:lnTo>
                <a:lnTo>
                  <a:pt x="59175" y="88125"/>
                </a:lnTo>
                <a:lnTo>
                  <a:pt x="59587" y="88125"/>
                </a:lnTo>
                <a:lnTo>
                  <a:pt x="59587" y="48750"/>
                </a:lnTo>
                <a:lnTo>
                  <a:pt x="59175" y="48750"/>
                </a:lnTo>
                <a:close/>
              </a:path>
              <a:path extrusionOk="0" fill="none" h="120000" w="120000">
                <a:moveTo>
                  <a:pt x="60000" y="14999"/>
                </a:moveTo>
                <a:cubicBezTo>
                  <a:pt x="61214" y="14999"/>
                  <a:pt x="62198" y="35147"/>
                  <a:pt x="62198" y="59999"/>
                </a:cubicBezTo>
                <a:cubicBezTo>
                  <a:pt x="62198" y="84852"/>
                  <a:pt x="61214" y="104999"/>
                  <a:pt x="60000" y="105000"/>
                </a:cubicBezTo>
                <a:cubicBezTo>
                  <a:pt x="58785" y="105000"/>
                  <a:pt x="57801" y="84852"/>
                  <a:pt x="57801" y="60000"/>
                </a:cubicBezTo>
                <a:cubicBezTo>
                  <a:pt x="57801" y="35147"/>
                  <a:pt x="58785" y="15000"/>
                  <a:pt x="60000" y="14999"/>
                </a:cubicBezTo>
                <a:close/>
                <a:moveTo>
                  <a:pt x="60000" y="17812"/>
                </a:moveTo>
                <a:lnTo>
                  <a:pt x="60000" y="17812"/>
                </a:lnTo>
                <a:cubicBezTo>
                  <a:pt x="60227" y="17812"/>
                  <a:pt x="60412" y="21590"/>
                  <a:pt x="60412" y="26249"/>
                </a:cubicBezTo>
                <a:cubicBezTo>
                  <a:pt x="60412" y="30909"/>
                  <a:pt x="60227" y="34687"/>
                  <a:pt x="60000" y="34687"/>
                </a:cubicBezTo>
                <a:cubicBezTo>
                  <a:pt x="59772" y="34687"/>
                  <a:pt x="59587" y="30909"/>
                  <a:pt x="59587" y="26250"/>
                </a:cubicBezTo>
                <a:cubicBezTo>
                  <a:pt x="59587" y="21590"/>
                  <a:pt x="59772" y="17812"/>
                  <a:pt x="60000" y="17812"/>
                </a:cubicBezTo>
                <a:moveTo>
                  <a:pt x="59175" y="43125"/>
                </a:moveTo>
                <a:lnTo>
                  <a:pt x="60412" y="43125"/>
                </a:lnTo>
                <a:lnTo>
                  <a:pt x="60412" y="88125"/>
                </a:lnTo>
                <a:lnTo>
                  <a:pt x="60824" y="88125"/>
                </a:lnTo>
                <a:lnTo>
                  <a:pt x="60824" y="93750"/>
                </a:lnTo>
                <a:lnTo>
                  <a:pt x="59175" y="93750"/>
                </a:lnTo>
                <a:lnTo>
                  <a:pt x="59175" y="88125"/>
                </a:lnTo>
                <a:lnTo>
                  <a:pt x="59587" y="88125"/>
                </a:lnTo>
                <a:lnTo>
                  <a:pt x="59587" y="48750"/>
                </a:lnTo>
                <a:lnTo>
                  <a:pt x="59175" y="4875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