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5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7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16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14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7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1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18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6.xml"/>
  <Override ContentType="application/vnd.openxmlformats-officedocument.theme+xml" PartName="/ppt/theme/theme1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4" r:id="rId3"/>
    <p:sldMasterId id="2147483665" r:id="rId4"/>
    <p:sldMasterId id="2147483666" r:id="rId5"/>
    <p:sldMasterId id="2147483667" r:id="rId6"/>
    <p:sldMasterId id="2147483668" r:id="rId7"/>
    <p:sldMasterId id="2147483669" r:id="rId8"/>
    <p:sldMasterId id="2147483670" r:id="rId9"/>
    <p:sldMasterId id="2147483671" r:id="rId10"/>
    <p:sldMasterId id="2147483672" r:id="rId11"/>
    <p:sldMasterId id="2147483673" r:id="rId12"/>
    <p:sldMasterId id="2147483674" r:id="rId13"/>
    <p:sldMasterId id="2147483675" r:id="rId14"/>
    <p:sldMasterId id="2147483676" r:id="rId15"/>
    <p:sldMasterId id="2147483677" r:id="rId16"/>
    <p:sldMasterId id="2147483678" r:id="rId17"/>
    <p:sldMasterId id="2147483679" r:id="rId18"/>
    <p:sldMasterId id="2147483680" r:id="rId19"/>
  </p:sldMasterIdLst>
  <p:notesMasterIdLst>
    <p:notesMasterId r:id="rId20"/>
  </p:notes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</p:sldIdLst>
  <p:sldSz cy="6858000" cx="9906000"/>
  <p:notesSz cx="6854825" cy="9699625"/>
  <p:embeddedFontLst>
    <p:embeddedFont>
      <p:font typeface="Teko"/>
      <p:regular r:id="rId48"/>
      <p:bold r:id="rId49"/>
    </p:embeddedFont>
    <p:embeddedFont>
      <p:font typeface="Arial Narrow"/>
      <p:regular r:id="rId50"/>
      <p:bold r:id="rId51"/>
      <p:italic r:id="rId52"/>
      <p:boldItalic r:id="rId53"/>
    </p:embeddedFont>
    <p:embeddedFont>
      <p:font typeface="Arial Black"/>
      <p:regular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0.xml"/><Relationship Id="rId42" Type="http://schemas.openxmlformats.org/officeDocument/2006/relationships/slide" Target="slides/slide22.xml"/><Relationship Id="rId41" Type="http://schemas.openxmlformats.org/officeDocument/2006/relationships/slide" Target="slides/slide21.xml"/><Relationship Id="rId44" Type="http://schemas.openxmlformats.org/officeDocument/2006/relationships/slide" Target="slides/slide24.xml"/><Relationship Id="rId43" Type="http://schemas.openxmlformats.org/officeDocument/2006/relationships/slide" Target="slides/slide23.xml"/><Relationship Id="rId46" Type="http://schemas.openxmlformats.org/officeDocument/2006/relationships/slide" Target="slides/slide26.xml"/><Relationship Id="rId45" Type="http://schemas.openxmlformats.org/officeDocument/2006/relationships/slide" Target="slides/slide25.xml"/><Relationship Id="rId1" Type="http://schemas.openxmlformats.org/officeDocument/2006/relationships/theme" Target="theme/theme7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48" Type="http://schemas.openxmlformats.org/officeDocument/2006/relationships/font" Target="fonts/Teko-regular.fntdata"/><Relationship Id="rId47" Type="http://schemas.openxmlformats.org/officeDocument/2006/relationships/slide" Target="slides/slide27.xml"/><Relationship Id="rId49" Type="http://schemas.openxmlformats.org/officeDocument/2006/relationships/font" Target="fonts/Teko-bold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11.xml"/><Relationship Id="rId30" Type="http://schemas.openxmlformats.org/officeDocument/2006/relationships/slide" Target="slides/slide10.xml"/><Relationship Id="rId33" Type="http://schemas.openxmlformats.org/officeDocument/2006/relationships/slide" Target="slides/slide13.xml"/><Relationship Id="rId32" Type="http://schemas.openxmlformats.org/officeDocument/2006/relationships/slide" Target="slides/slide12.xml"/><Relationship Id="rId35" Type="http://schemas.openxmlformats.org/officeDocument/2006/relationships/slide" Target="slides/slide15.xml"/><Relationship Id="rId34" Type="http://schemas.openxmlformats.org/officeDocument/2006/relationships/slide" Target="slides/slide14.xml"/><Relationship Id="rId37" Type="http://schemas.openxmlformats.org/officeDocument/2006/relationships/slide" Target="slides/slide17.xml"/><Relationship Id="rId36" Type="http://schemas.openxmlformats.org/officeDocument/2006/relationships/slide" Target="slides/slide16.xml"/><Relationship Id="rId39" Type="http://schemas.openxmlformats.org/officeDocument/2006/relationships/slide" Target="slides/slide19.xml"/><Relationship Id="rId38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2" Type="http://schemas.openxmlformats.org/officeDocument/2006/relationships/slide" Target="slides/slide2.xml"/><Relationship Id="rId21" Type="http://schemas.openxmlformats.org/officeDocument/2006/relationships/slide" Target="slides/slide1.xml"/><Relationship Id="rId24" Type="http://schemas.openxmlformats.org/officeDocument/2006/relationships/slide" Target="slides/slide4.xml"/><Relationship Id="rId23" Type="http://schemas.openxmlformats.org/officeDocument/2006/relationships/slide" Target="slides/slide3.xml"/><Relationship Id="rId26" Type="http://schemas.openxmlformats.org/officeDocument/2006/relationships/slide" Target="slides/slide6.xml"/><Relationship Id="rId25" Type="http://schemas.openxmlformats.org/officeDocument/2006/relationships/slide" Target="slides/slide5.xml"/><Relationship Id="rId28" Type="http://schemas.openxmlformats.org/officeDocument/2006/relationships/slide" Target="slides/slide8.xml"/><Relationship Id="rId27" Type="http://schemas.openxmlformats.org/officeDocument/2006/relationships/slide" Target="slides/slide7.xml"/><Relationship Id="rId29" Type="http://schemas.openxmlformats.org/officeDocument/2006/relationships/slide" Target="slides/slide9.xml"/><Relationship Id="rId51" Type="http://schemas.openxmlformats.org/officeDocument/2006/relationships/font" Target="fonts/ArialNarrow-bold.fntdata"/><Relationship Id="rId50" Type="http://schemas.openxmlformats.org/officeDocument/2006/relationships/font" Target="fonts/ArialNarrow-regular.fntdata"/><Relationship Id="rId53" Type="http://schemas.openxmlformats.org/officeDocument/2006/relationships/font" Target="fonts/ArialNarrow-boldItalic.fntdata"/><Relationship Id="rId52" Type="http://schemas.openxmlformats.org/officeDocument/2006/relationships/font" Target="fonts/ArialNarrow-italic.fntdata"/><Relationship Id="rId11" Type="http://schemas.openxmlformats.org/officeDocument/2006/relationships/slideMaster" Target="slideMasters/slideMaster9.xml"/><Relationship Id="rId10" Type="http://schemas.openxmlformats.org/officeDocument/2006/relationships/slideMaster" Target="slideMasters/slideMaster8.xml"/><Relationship Id="rId54" Type="http://schemas.openxmlformats.org/officeDocument/2006/relationships/font" Target="fonts/ArialBlack-regular.fntdata"/><Relationship Id="rId13" Type="http://schemas.openxmlformats.org/officeDocument/2006/relationships/slideMaster" Target="slideMasters/slideMaster11.xml"/><Relationship Id="rId12" Type="http://schemas.openxmlformats.org/officeDocument/2006/relationships/slideMaster" Target="slideMasters/slideMaster10.xml"/><Relationship Id="rId15" Type="http://schemas.openxmlformats.org/officeDocument/2006/relationships/slideMaster" Target="slideMasters/slideMaster13.xml"/><Relationship Id="rId14" Type="http://schemas.openxmlformats.org/officeDocument/2006/relationships/slideMaster" Target="slideMasters/slideMaster12.xml"/><Relationship Id="rId17" Type="http://schemas.openxmlformats.org/officeDocument/2006/relationships/slideMaster" Target="slideMasters/slideMaster15.xml"/><Relationship Id="rId16" Type="http://schemas.openxmlformats.org/officeDocument/2006/relationships/slideMaster" Target="slideMasters/slideMaster14.xml"/><Relationship Id="rId19" Type="http://schemas.openxmlformats.org/officeDocument/2006/relationships/slideMaster" Target="slideMasters/slideMaster17.xml"/><Relationship Id="rId18" Type="http://schemas.openxmlformats.org/officeDocument/2006/relationships/slideMaster" Target="slideMasters/slideMaster1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0211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6200" y="0"/>
            <a:ext cx="2970211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218611"/>
            <a:ext cx="2970211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6200" y="9218611"/>
            <a:ext cx="2970211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00" rIns="91400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" name="Shape 324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" name="Shape 346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" name="Shape 364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2" name="Shape 392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" name="Shape 401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2" name="Shape 422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8" name="Shape 428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" name="Shape 444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idx="1" type="body"/>
          </p:nvPr>
        </p:nvSpPr>
        <p:spPr>
          <a:xfrm>
            <a:off x="914400" y="4570412"/>
            <a:ext cx="5027611" cy="44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>
            <p:ph idx="2" type="sldImg"/>
          </p:nvPr>
        </p:nvSpPr>
        <p:spPr>
          <a:xfrm>
            <a:off x="842962" y="762000"/>
            <a:ext cx="5170487" cy="35798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Diapositiva titolo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ctrTitle"/>
          </p:nvPr>
        </p:nvSpPr>
        <p:spPr>
          <a:xfrm>
            <a:off x="1981200" y="609600"/>
            <a:ext cx="7594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" type="subTitle"/>
          </p:nvPr>
        </p:nvSpPr>
        <p:spPr>
          <a:xfrm>
            <a:off x="4375150" y="2362200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magine con didascalia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1941513" y="4800600"/>
            <a:ext cx="59435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2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34" name="Shape 134"/>
          <p:cNvSpPr/>
          <p:nvPr>
            <p:ph idx="2" type="pic"/>
          </p:nvPr>
        </p:nvSpPr>
        <p:spPr>
          <a:xfrm>
            <a:off x="1941513" y="612775"/>
            <a:ext cx="59435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1941513" y="5367337"/>
            <a:ext cx="59435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olo e testo vertical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 rot="5400000">
            <a:off x="2933699" y="-114300"/>
            <a:ext cx="5257799" cy="86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1_Titolo e testo verticale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 rot="5400000">
            <a:off x="5267324" y="2219325"/>
            <a:ext cx="6858000" cy="2419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 rot="5400000">
            <a:off x="352424" y="-123825"/>
            <a:ext cx="6858000" cy="7105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2" name="Shape 162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AndTwoObj">
  <p:cSld name="Titolo, contenuto e contenuto 2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1219200" y="1600200"/>
            <a:ext cx="4267199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Shape 172"/>
          <p:cNvSpPr txBox="1"/>
          <p:nvPr>
            <p:ph idx="2" type="body"/>
          </p:nvPr>
        </p:nvSpPr>
        <p:spPr>
          <a:xfrm>
            <a:off x="5638800" y="1600200"/>
            <a:ext cx="4267199" cy="255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3" type="body"/>
          </p:nvPr>
        </p:nvSpPr>
        <p:spPr>
          <a:xfrm>
            <a:off x="5638800" y="4305300"/>
            <a:ext cx="4267199" cy="255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Shape 174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75" name="Shape 175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76" name="Shape 176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AndTwoObj">
  <p:cSld name="Titolo, testo e contenuto 2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1219200" y="1600200"/>
            <a:ext cx="4267199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6" name="Shape 186"/>
          <p:cNvSpPr txBox="1"/>
          <p:nvPr>
            <p:ph idx="2" type="body"/>
          </p:nvPr>
        </p:nvSpPr>
        <p:spPr>
          <a:xfrm>
            <a:off x="5638800" y="1600200"/>
            <a:ext cx="4267199" cy="255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3" type="body"/>
          </p:nvPr>
        </p:nvSpPr>
        <p:spPr>
          <a:xfrm>
            <a:off x="5638800" y="4305300"/>
            <a:ext cx="4267199" cy="255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89" name="Shape 189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90" name="Shape 190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AndClipArt">
  <p:cSld name="Titolo, testo e ClipAr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1219200" y="1600200"/>
            <a:ext cx="4267199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0" name="Shape 200"/>
          <p:cNvSpPr/>
          <p:nvPr>
            <p:ph idx="2" type="clipArt"/>
          </p:nvPr>
        </p:nvSpPr>
        <p:spPr>
          <a:xfrm>
            <a:off x="5638800" y="1600200"/>
            <a:ext cx="4267199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1" name="Shape 201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2" name="Shape 202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3" name="Shape 203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AndObj">
  <p:cSld name="Titolo, testo e contenuto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1219200" y="1600200"/>
            <a:ext cx="4267199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Shape 213"/>
          <p:cNvSpPr txBox="1"/>
          <p:nvPr>
            <p:ph idx="2" type="body"/>
          </p:nvPr>
        </p:nvSpPr>
        <p:spPr>
          <a:xfrm>
            <a:off x="5638800" y="1600200"/>
            <a:ext cx="4267199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Shape 214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15" name="Shape 215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olo e contenuto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Vuota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Only">
  <p:cSld name="Contenuto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228600" y="0"/>
            <a:ext cx="9677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Intestazione sezion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782637" y="4406900"/>
            <a:ext cx="8420099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782637" y="2906713"/>
            <a:ext cx="842009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e contenuti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1219200" y="1600200"/>
            <a:ext cx="4267199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714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4605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64999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14300" lvl="6" marL="29718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14300" lvl="7" marL="34290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14300" lvl="8" marL="38862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2" type="body"/>
          </p:nvPr>
        </p:nvSpPr>
        <p:spPr>
          <a:xfrm>
            <a:off x="5638800" y="1600200"/>
            <a:ext cx="4267199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714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4605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64999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14300" lvl="6" marL="29718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14300" lvl="7" marL="34290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14300" lvl="8" marL="38862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nfronto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495300" y="274637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495300" y="1535112"/>
            <a:ext cx="437673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2" type="body"/>
          </p:nvPr>
        </p:nvSpPr>
        <p:spPr>
          <a:xfrm>
            <a:off x="495300" y="2174875"/>
            <a:ext cx="437673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667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54305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64999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3" type="body"/>
          </p:nvPr>
        </p:nvSpPr>
        <p:spPr>
          <a:xfrm>
            <a:off x="5032375" y="1535112"/>
            <a:ext cx="437832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4" type="body"/>
          </p:nvPr>
        </p:nvSpPr>
        <p:spPr>
          <a:xfrm>
            <a:off x="5032375" y="2174875"/>
            <a:ext cx="437832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667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54305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64999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lo titolo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uto con didascalia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495300" y="273050"/>
            <a:ext cx="3259137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2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873500" y="273050"/>
            <a:ext cx="5537199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413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5240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2" type="body"/>
          </p:nvPr>
        </p:nvSpPr>
        <p:spPr>
          <a:xfrm>
            <a:off x="495300" y="1435100"/>
            <a:ext cx="3259137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7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9.xml"/></Relationships>
</file>

<file path=ppt/slideMasters/_rels/slideMaster11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0.xml"/><Relationship Id="rId3" Type="http://schemas.openxmlformats.org/officeDocument/2006/relationships/theme" Target="../theme/theme5.xml"/></Relationships>
</file>

<file path=ppt/slideMasters/_rels/slideMaster12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17.xml"/></Relationships>
</file>

<file path=ppt/slideMasters/_rels/slideMaster13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16.xml"/></Relationships>
</file>

<file path=ppt/slideMasters/_rels/slideMaster14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11.xml"/></Relationships>
</file>

<file path=ppt/slideMasters/_rels/slideMaster15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18.xml"/></Relationships>
</file>

<file path=ppt/slideMasters/_rels/slideMaster16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5.xml"/><Relationship Id="rId3" Type="http://schemas.openxmlformats.org/officeDocument/2006/relationships/theme" Target="../theme/theme2.xml"/></Relationships>
</file>

<file path=ppt/slideMasters/_rels/slideMaster17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6.xml"/><Relationship Id="rId3" Type="http://schemas.openxmlformats.org/officeDocument/2006/relationships/theme" Target="../theme/theme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8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15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theme" Target="../theme/theme3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14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10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7.xml"/><Relationship Id="rId3" Type="http://schemas.openxmlformats.org/officeDocument/2006/relationships/theme" Target="../theme/theme13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1625600" y="1708150"/>
            <a:ext cx="8285161" cy="0"/>
          </a:xfrm>
          <a:prstGeom prst="straightConnector1">
            <a:avLst/>
          </a:prstGeom>
          <a:noFill/>
          <a:ln cap="sq" cmpd="sng" w="12700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11" name="Shape 11"/>
          <p:cNvSpPr/>
          <p:nvPr/>
        </p:nvSpPr>
        <p:spPr>
          <a:xfrm>
            <a:off x="0" y="842962"/>
            <a:ext cx="3136899" cy="6018211"/>
          </a:xfrm>
          <a:custGeom>
            <a:pathLst>
              <a:path extrusionOk="0" fill="none" h="120000" w="12000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</a:path>
              <a:path extrusionOk="0" h="120000" w="12000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  <a:lnTo>
                  <a:pt x="0" y="120000"/>
                </a:lnTo>
                <a:lnTo>
                  <a:pt x="-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Shape 12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Shape 154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5" name="Shape 155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6" name="Shape 156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Shape 166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7" name="Shape 167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8" name="Shape 168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Shape 180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81" name="Shape 181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82" name="Shape 182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96" name="Shape 196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Shape 207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8" name="Shape 208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9" name="Shape 209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0" y="842962"/>
            <a:ext cx="3136899" cy="6018211"/>
          </a:xfrm>
          <a:custGeom>
            <a:pathLst>
              <a:path extrusionOk="0" fill="none" h="120000" w="12000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</a:path>
              <a:path extrusionOk="0" h="120000" w="120000">
                <a:moveTo>
                  <a:pt x="-5" y="0"/>
                </a:moveTo>
                <a:cubicBezTo>
                  <a:pt x="66272" y="0"/>
                  <a:pt x="120000" y="53722"/>
                  <a:pt x="120000" y="120000"/>
                </a:cubicBezTo>
                <a:lnTo>
                  <a:pt x="0" y="120000"/>
                </a:lnTo>
                <a:lnTo>
                  <a:pt x="-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Shape 56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Shape 58"/>
          <p:cNvSpPr/>
          <p:nvPr/>
        </p:nvSpPr>
        <p:spPr>
          <a:xfrm rot="5400000">
            <a:off x="-1899442" y="3472655"/>
            <a:ext cx="4751386" cy="647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gradFill>
                  <a:gsLst>
                    <a:gs pos="0">
                      <a:srgbClr val="FFF200"/>
                    </a:gs>
                    <a:gs pos="44999">
                      <a:srgbClr val="FF7A00"/>
                    </a:gs>
                    <a:gs pos="69999">
                      <a:srgbClr val="FF0300"/>
                    </a:gs>
                    <a:gs pos="100000">
                      <a:srgbClr val="4D0808"/>
                    </a:gs>
                  </a:gsLst>
                  <a:lin ang="0" scaled="0"/>
                </a:gradFill>
                <a:latin typeface="Arial"/>
              </a:rPr>
              <a:t>Incendi Boschivi </a:t>
            </a:r>
          </a:p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/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1371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18288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b="1" i="1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61925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9539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0" type="dt"/>
          </p:nvPr>
        </p:nvSpPr>
        <p:spPr>
          <a:xfrm>
            <a:off x="7388225" y="0"/>
            <a:ext cx="137795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1" type="ftr"/>
          </p:nvPr>
        </p:nvSpPr>
        <p:spPr>
          <a:xfrm>
            <a:off x="8759825" y="0"/>
            <a:ext cx="6032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9350375" y="0"/>
            <a:ext cx="55244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potenzialit&#224;.ppt" TargetMode="External"/><Relationship Id="rId4" Type="http://schemas.openxmlformats.org/officeDocument/2006/relationships/image" Target="../media/image05.png"/><Relationship Id="rId5" Type="http://schemas.openxmlformats.org/officeDocument/2006/relationships/image" Target="../media/image0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0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9.jpg"/><Relationship Id="rId4" Type="http://schemas.openxmlformats.org/officeDocument/2006/relationships/image" Target="../media/image0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Relationship Id="rId5" Type="http://schemas.openxmlformats.org/officeDocument/2006/relationships/image" Target="../media/image0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Relationship Id="rId10" Type="http://schemas.openxmlformats.org/officeDocument/2006/relationships/image" Target="../media/image14.jpg"/><Relationship Id="rId9" Type="http://schemas.openxmlformats.org/officeDocument/2006/relationships/image" Target="../media/image16.jpg"/><Relationship Id="rId5" Type="http://schemas.openxmlformats.org/officeDocument/2006/relationships/image" Target="../media/image19.jpg"/><Relationship Id="rId6" Type="http://schemas.openxmlformats.org/officeDocument/2006/relationships/image" Target="../media/image06.png"/><Relationship Id="rId7" Type="http://schemas.openxmlformats.org/officeDocument/2006/relationships/image" Target="../media/image17.jpg"/><Relationship Id="rId8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Relationship Id="rId4" Type="http://schemas.openxmlformats.org/officeDocument/2006/relationships/image" Target="../media/image06.png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11275" y="-374650"/>
            <a:ext cx="12888912" cy="978058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-96836" y="457200"/>
            <a:ext cx="10413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LEGGE QUADRO IN MATERIA DI INCENDI BOSCHIVI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0" y="1066800"/>
            <a:ext cx="1041399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Times New Roman"/>
              <a:buNone/>
            </a:pPr>
            <a:r>
              <a:rPr b="1" i="0" lang="en-US" sz="54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Legge n° 353 / 2000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415925" y="3155950"/>
            <a:ext cx="9274174" cy="3478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1" i="1" lang="en-US" sz="4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 disposizioni della presente legge sono finalizzate alla conservazione e alla difesa dagli incendi del patrimonio boschivo nazionale quale </a:t>
            </a:r>
            <a:r>
              <a:rPr b="1" i="1" lang="en-US" sz="44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bene insostituibile per la qualità della vita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2360611" y="1916111"/>
            <a:ext cx="5976936" cy="1465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imes New Roman"/>
              <a:buNone/>
            </a:pPr>
            <a:r>
              <a:rPr b="1" i="0" lang="en-US" sz="36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Articolo 1</a:t>
            </a:r>
            <a:r>
              <a:rPr b="0" i="0" lang="en-US" sz="36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3608387" y="2536825"/>
            <a:ext cx="3455986" cy="579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0" i="0" lang="en-US" sz="32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 finalità e principi )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40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387" y="188911"/>
            <a:ext cx="8713786" cy="65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40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Shape 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825" y="188911"/>
            <a:ext cx="8642349" cy="65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40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Shape 3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850" y="333375"/>
            <a:ext cx="8424862" cy="63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40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287" y="260350"/>
            <a:ext cx="8497886" cy="639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/>
        </p:nvSpPr>
        <p:spPr>
          <a:xfrm>
            <a:off x="776287" y="2276475"/>
            <a:ext cx="8424862" cy="41132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2400" u="none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25000"/>
              <a:buFont typeface="Times New Roman"/>
              <a:buNone/>
            </a:pPr>
            <a:r>
              <a:rPr b="1" i="0" lang="en-US" sz="2400" u="none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b="0" i="0" lang="en-US" sz="2400" u="none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3200" u="none">
                <a:solidFill>
                  <a:srgbClr val="FF33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-US" sz="3200" u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rPr>
              <a:t>Per incendio boschivo si intende un fuoco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 Narrow"/>
              <a:buNone/>
            </a:pPr>
            <a:r>
              <a:rPr b="0" i="0" lang="en-US" sz="3200" u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rPr>
              <a:t> con </a:t>
            </a:r>
            <a:r>
              <a:rPr b="1" i="1" lang="en-US" sz="4800" u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rPr>
              <a:t>suscettività</a:t>
            </a:r>
            <a:r>
              <a:rPr b="0" i="0" lang="en-US" sz="3200" u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rPr>
              <a:t> a espandersi su aree boscate, cespugliate o arborate, comprese eventuali strutture e infrastrutture antropizzate poste all'interno delle predette aree, oppure su terreni coltivati o incolti e pascoli limitrofi a dette aree.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chemeClr val="lt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20" name="Shape 320"/>
          <p:cNvSpPr txBox="1"/>
          <p:nvPr/>
        </p:nvSpPr>
        <p:spPr>
          <a:xfrm>
            <a:off x="57150" y="244475"/>
            <a:ext cx="9848849" cy="2105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Times New Roman"/>
              <a:buNone/>
            </a:pPr>
            <a:r>
              <a:rPr b="1" i="0" lang="en-US" sz="48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Legge  n° 353 / 2000</a:t>
            </a:r>
            <a:r>
              <a:rPr b="1" i="1" lang="en-US" sz="24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imes New Roman"/>
              <a:buNone/>
            </a:pPr>
            <a:r>
              <a:rPr b="1" i="0" lang="en-US" sz="28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Articolo 2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0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 Definizione 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6167437" y="1071562"/>
            <a:ext cx="1285874" cy="2857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60000" y="14999"/>
                </a:moveTo>
                <a:lnTo>
                  <a:pt x="59999" y="14999"/>
                </a:lnTo>
                <a:cubicBezTo>
                  <a:pt x="65522" y="14999"/>
                  <a:pt x="70000" y="35147"/>
                  <a:pt x="70000" y="59999"/>
                </a:cubicBezTo>
                <a:cubicBezTo>
                  <a:pt x="70000" y="84852"/>
                  <a:pt x="65522" y="104999"/>
                  <a:pt x="60000" y="105000"/>
                </a:cubicBezTo>
                <a:cubicBezTo>
                  <a:pt x="54477" y="105000"/>
                  <a:pt x="49999" y="84852"/>
                  <a:pt x="49999" y="60000"/>
                </a:cubicBezTo>
                <a:cubicBezTo>
                  <a:pt x="49999" y="35147"/>
                  <a:pt x="54477" y="15000"/>
                  <a:pt x="60000" y="14999"/>
                </a:cubicBezTo>
                <a:close/>
              </a:path>
              <a:path extrusionOk="0" fill="darken" h="120000" w="120000">
                <a:moveTo>
                  <a:pt x="60000" y="14999"/>
                </a:moveTo>
                <a:lnTo>
                  <a:pt x="59999" y="14999"/>
                </a:lnTo>
                <a:cubicBezTo>
                  <a:pt x="65522" y="14999"/>
                  <a:pt x="70000" y="35147"/>
                  <a:pt x="70000" y="59999"/>
                </a:cubicBezTo>
                <a:cubicBezTo>
                  <a:pt x="70000" y="84852"/>
                  <a:pt x="65522" y="104999"/>
                  <a:pt x="60000" y="105000"/>
                </a:cubicBezTo>
                <a:cubicBezTo>
                  <a:pt x="54477" y="105000"/>
                  <a:pt x="49999" y="84852"/>
                  <a:pt x="49999" y="60000"/>
                </a:cubicBezTo>
                <a:cubicBezTo>
                  <a:pt x="49999" y="35147"/>
                  <a:pt x="54477" y="15000"/>
                  <a:pt x="60000" y="14999"/>
                </a:cubicBezTo>
                <a:close/>
                <a:moveTo>
                  <a:pt x="60000" y="17812"/>
                </a:moveTo>
                <a:lnTo>
                  <a:pt x="60000" y="17812"/>
                </a:lnTo>
                <a:cubicBezTo>
                  <a:pt x="61035" y="17812"/>
                  <a:pt x="61875" y="21590"/>
                  <a:pt x="61875" y="26249"/>
                </a:cubicBezTo>
                <a:cubicBezTo>
                  <a:pt x="61875" y="30909"/>
                  <a:pt x="61035" y="34687"/>
                  <a:pt x="60000" y="34687"/>
                </a:cubicBezTo>
                <a:cubicBezTo>
                  <a:pt x="58964" y="34687"/>
                  <a:pt x="58124" y="30909"/>
                  <a:pt x="58124" y="26250"/>
                </a:cubicBezTo>
                <a:cubicBezTo>
                  <a:pt x="58124" y="21590"/>
                  <a:pt x="58964" y="17812"/>
                  <a:pt x="60000" y="17812"/>
                </a:cubicBezTo>
                <a:moveTo>
                  <a:pt x="56249" y="43125"/>
                </a:moveTo>
                <a:lnTo>
                  <a:pt x="56249" y="48750"/>
                </a:lnTo>
                <a:lnTo>
                  <a:pt x="58124" y="48750"/>
                </a:lnTo>
                <a:lnTo>
                  <a:pt x="58124" y="88125"/>
                </a:lnTo>
                <a:lnTo>
                  <a:pt x="56249" y="88125"/>
                </a:lnTo>
                <a:lnTo>
                  <a:pt x="56249" y="93750"/>
                </a:lnTo>
                <a:lnTo>
                  <a:pt x="63750" y="93750"/>
                </a:lnTo>
                <a:lnTo>
                  <a:pt x="63750" y="88125"/>
                </a:lnTo>
                <a:lnTo>
                  <a:pt x="61875" y="88125"/>
                </a:lnTo>
                <a:lnTo>
                  <a:pt x="61875" y="43125"/>
                </a:lnTo>
                <a:close/>
              </a:path>
              <a:path extrusionOk="0" fill="lighten" h="120000" w="120000">
                <a:moveTo>
                  <a:pt x="60000" y="17812"/>
                </a:moveTo>
                <a:lnTo>
                  <a:pt x="60000" y="17812"/>
                </a:lnTo>
                <a:cubicBezTo>
                  <a:pt x="61035" y="17812"/>
                  <a:pt x="61875" y="21590"/>
                  <a:pt x="61875" y="26249"/>
                </a:cubicBezTo>
                <a:cubicBezTo>
                  <a:pt x="61875" y="30909"/>
                  <a:pt x="61035" y="34687"/>
                  <a:pt x="60000" y="34687"/>
                </a:cubicBezTo>
                <a:cubicBezTo>
                  <a:pt x="58964" y="34687"/>
                  <a:pt x="58124" y="30909"/>
                  <a:pt x="58124" y="26250"/>
                </a:cubicBezTo>
                <a:cubicBezTo>
                  <a:pt x="58124" y="21590"/>
                  <a:pt x="58964" y="17812"/>
                  <a:pt x="60000" y="17812"/>
                </a:cubicBezTo>
                <a:moveTo>
                  <a:pt x="56249" y="43125"/>
                </a:moveTo>
                <a:lnTo>
                  <a:pt x="61875" y="43125"/>
                </a:lnTo>
                <a:lnTo>
                  <a:pt x="61875" y="88125"/>
                </a:lnTo>
                <a:lnTo>
                  <a:pt x="63750" y="88125"/>
                </a:lnTo>
                <a:lnTo>
                  <a:pt x="63750" y="93750"/>
                </a:lnTo>
                <a:lnTo>
                  <a:pt x="56249" y="93750"/>
                </a:lnTo>
                <a:lnTo>
                  <a:pt x="56249" y="88125"/>
                </a:lnTo>
                <a:lnTo>
                  <a:pt x="58124" y="88125"/>
                </a:lnTo>
                <a:lnTo>
                  <a:pt x="58124" y="48750"/>
                </a:lnTo>
                <a:lnTo>
                  <a:pt x="56249" y="48750"/>
                </a:lnTo>
                <a:close/>
              </a:path>
              <a:path extrusionOk="0" fill="none" h="120000" w="120000">
                <a:moveTo>
                  <a:pt x="60000" y="14999"/>
                </a:moveTo>
                <a:lnTo>
                  <a:pt x="59999" y="14999"/>
                </a:lnTo>
                <a:cubicBezTo>
                  <a:pt x="65522" y="14999"/>
                  <a:pt x="70000" y="35147"/>
                  <a:pt x="70000" y="59999"/>
                </a:cubicBezTo>
                <a:cubicBezTo>
                  <a:pt x="70000" y="84852"/>
                  <a:pt x="65522" y="104999"/>
                  <a:pt x="60000" y="105000"/>
                </a:cubicBezTo>
                <a:cubicBezTo>
                  <a:pt x="54477" y="105000"/>
                  <a:pt x="49999" y="84852"/>
                  <a:pt x="49999" y="60000"/>
                </a:cubicBezTo>
                <a:cubicBezTo>
                  <a:pt x="49999" y="35147"/>
                  <a:pt x="54477" y="15000"/>
                  <a:pt x="60000" y="14999"/>
                </a:cubicBezTo>
                <a:close/>
                <a:moveTo>
                  <a:pt x="60000" y="17812"/>
                </a:moveTo>
                <a:lnTo>
                  <a:pt x="60000" y="17812"/>
                </a:lnTo>
                <a:cubicBezTo>
                  <a:pt x="61035" y="17812"/>
                  <a:pt x="61875" y="21590"/>
                  <a:pt x="61875" y="26249"/>
                </a:cubicBezTo>
                <a:cubicBezTo>
                  <a:pt x="61875" y="30909"/>
                  <a:pt x="61035" y="34687"/>
                  <a:pt x="60000" y="34687"/>
                </a:cubicBezTo>
                <a:cubicBezTo>
                  <a:pt x="58964" y="34687"/>
                  <a:pt x="58124" y="30909"/>
                  <a:pt x="58124" y="26250"/>
                </a:cubicBezTo>
                <a:cubicBezTo>
                  <a:pt x="58124" y="21590"/>
                  <a:pt x="58964" y="17812"/>
                  <a:pt x="60000" y="17812"/>
                </a:cubicBezTo>
                <a:moveTo>
                  <a:pt x="56249" y="43125"/>
                </a:moveTo>
                <a:lnTo>
                  <a:pt x="61875" y="43125"/>
                </a:lnTo>
                <a:lnTo>
                  <a:pt x="61875" y="88125"/>
                </a:lnTo>
                <a:lnTo>
                  <a:pt x="63750" y="88125"/>
                </a:lnTo>
                <a:lnTo>
                  <a:pt x="63750" y="93750"/>
                </a:lnTo>
                <a:lnTo>
                  <a:pt x="56249" y="93750"/>
                </a:lnTo>
                <a:lnTo>
                  <a:pt x="56249" y="88125"/>
                </a:lnTo>
                <a:lnTo>
                  <a:pt x="58124" y="88125"/>
                </a:lnTo>
                <a:lnTo>
                  <a:pt x="58124" y="48750"/>
                </a:lnTo>
                <a:lnTo>
                  <a:pt x="56249" y="4875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/>
        </p:nvSpPr>
        <p:spPr>
          <a:xfrm>
            <a:off x="5030787" y="3933825"/>
            <a:ext cx="4700587" cy="2701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18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7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1" i="0" lang="en-US" sz="18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REATO di INCENDIO BOSCHIVO</a:t>
            </a:r>
          </a:p>
          <a:p>
            <a:pPr indent="-342900" lvl="0" marL="342900" marR="0" rtl="0" algn="ctr">
              <a:lnSpc>
                <a:spcPct val="7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i="0" lang="en-US" sz="1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(Legge 21.11.2000 n.353 /Art.423-</a:t>
            </a:r>
            <a:r>
              <a:rPr b="0" i="1" lang="en-US" sz="1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bis</a:t>
            </a:r>
            <a:r>
              <a:rPr b="0" i="0" lang="en-US" sz="1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c.p.)</a:t>
            </a:r>
          </a:p>
          <a:p>
            <a:pPr indent="-342900" lvl="0" marL="342900" marR="0" rtl="0" algn="ctr">
              <a:lnSpc>
                <a:spcPct val="7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12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i="0" lang="en-US" sz="2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Si ha quando l’azione illegale o criminale produce un fuoco che, in presenza di fattori predisponenti favorevoli al propagarsi dell’incendio, ha </a:t>
            </a:r>
            <a:r>
              <a:rPr b="1" i="0" lang="en-US" sz="2200" u="sng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potenzialità di espandersi</a:t>
            </a:r>
            <a:r>
              <a:rPr b="0" i="0" lang="en-US" sz="2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al bosco o su terreno con vegetazione </a:t>
            </a:r>
            <a:r>
              <a:rPr b="1" i="0" lang="en-US" sz="2200" u="sng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limitrofi</a:t>
            </a:r>
            <a:r>
              <a:rPr b="0" i="0" lang="en-US" sz="2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al bosco.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387350" y="171450"/>
            <a:ext cx="8915400" cy="3643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1" i="0" lang="en-US" sz="3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Con questa nuova definizione vi è una </a:t>
            </a:r>
          </a:p>
          <a:p>
            <a:pPr indent="-342900" lvl="0" marL="342900" marR="0" rtl="0" algn="ctr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32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Qualificazione chiara dell’incendio quale evento di pericolo “presunto”</a:t>
            </a:r>
          </a:p>
          <a:p>
            <a:pPr indent="-342900" lvl="0" marL="34290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1" i="0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 quindi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Noto Sans Symbols"/>
              <a:buChar char="➢"/>
            </a:pPr>
            <a:r>
              <a:rPr b="1" i="0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Anticipazione dell’azione dell’incendiario e conseguente tutela della pubblica incolumità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Noto Sans Symbols"/>
              <a:buChar char="➢"/>
            </a:pPr>
            <a:r>
              <a:rPr b="1" i="0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Reato è consumato a livello giuridico anche se le fiamme sono subito domate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1" i="0" sz="24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1" i="0" sz="24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Shape 328"/>
          <p:cNvSpPr/>
          <p:nvPr/>
        </p:nvSpPr>
        <p:spPr>
          <a:xfrm flipH="1" rot="5400000">
            <a:off x="7924005" y="2366167"/>
            <a:ext cx="1873249" cy="1262062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67499"/>
                </a:lnTo>
                <a:cubicBezTo>
                  <a:pt x="0" y="36794"/>
                  <a:pt x="18103" y="11902"/>
                  <a:pt x="40434" y="11902"/>
                </a:cubicBezTo>
                <a:cubicBezTo>
                  <a:pt x="40434" y="11902"/>
                  <a:pt x="40434" y="11902"/>
                  <a:pt x="40434" y="11902"/>
                </a:cubicBezTo>
                <a:lnTo>
                  <a:pt x="98181" y="11902"/>
                </a:lnTo>
                <a:lnTo>
                  <a:pt x="98181" y="0"/>
                </a:lnTo>
                <a:lnTo>
                  <a:pt x="120000" y="25870"/>
                </a:lnTo>
                <a:lnTo>
                  <a:pt x="98181" y="51741"/>
                </a:lnTo>
                <a:lnTo>
                  <a:pt x="98181" y="39838"/>
                </a:lnTo>
                <a:lnTo>
                  <a:pt x="40434" y="39838"/>
                </a:lnTo>
                <a:lnTo>
                  <a:pt x="40434" y="39838"/>
                </a:lnTo>
                <a:cubicBezTo>
                  <a:pt x="29323" y="39838"/>
                  <a:pt x="20317" y="52223"/>
                  <a:pt x="20317" y="67499"/>
                </a:cubicBezTo>
                <a:lnTo>
                  <a:pt x="20317" y="120000"/>
                </a:lnTo>
                <a:close/>
              </a:path>
            </a:pathLst>
          </a:custGeom>
          <a:solidFill>
            <a:srgbClr val="FF0000"/>
          </a:solidFill>
          <a:ln cap="flat" cmpd="sng" w="25400">
            <a:solidFill>
              <a:srgbClr val="385D8A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 txBox="1"/>
          <p:nvPr/>
        </p:nvSpPr>
        <p:spPr>
          <a:xfrm flipH="1" rot="10800000">
            <a:off x="8229593" y="2060555"/>
            <a:ext cx="1262062" cy="1873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Shape 330"/>
          <p:cNvSpPr/>
          <p:nvPr/>
        </p:nvSpPr>
        <p:spPr>
          <a:xfrm>
            <a:off x="5343525" y="5429250"/>
            <a:ext cx="4330700" cy="928686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271462" y="3933825"/>
            <a:ext cx="4700587" cy="2701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19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70000"/>
              </a:lnSpc>
              <a:spcBef>
                <a:spcPts val="3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1" i="0" lang="en-US" sz="19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REATO di INCENDIO BOSCHIVO</a:t>
            </a:r>
          </a:p>
          <a:p>
            <a:pPr indent="-342900" lvl="0" marL="342900" marR="0" rtl="0" algn="ctr">
              <a:lnSpc>
                <a:spcPct val="70000"/>
              </a:lnSpc>
              <a:spcBef>
                <a:spcPts val="26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i="0" lang="en-US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(Riferimento alla giurisprudenza indicata dalla Corte di) Cassazione in numerose sentenze</a:t>
            </a:r>
          </a:p>
          <a:p>
            <a:pPr indent="-342900" lvl="0" marL="342900" marR="0" rtl="0" algn="ctr">
              <a:lnSpc>
                <a:spcPct val="70000"/>
              </a:lnSpc>
              <a:spcBef>
                <a:spcPts val="26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i="0" lang="en-US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\</a:t>
            </a:r>
          </a:p>
          <a:p>
            <a:pPr indent="-342900" lvl="0" marL="342900" marR="0" rtl="0" algn="ctr">
              <a:lnSpc>
                <a:spcPct val="7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i="0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“ </a:t>
            </a:r>
            <a:r>
              <a:rPr b="0" i="1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Fuoco distruttore </a:t>
            </a:r>
            <a:r>
              <a:rPr b="1" i="1" lang="en-US" sz="2400" u="sng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 atto di notevoli proporzioni</a:t>
            </a:r>
            <a:r>
              <a:rPr b="0" i="1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e virulenza, che tende a diffondersi e che non è agevole estinguere</a:t>
            </a:r>
            <a:r>
              <a:rPr b="0" i="0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</a:p>
          <a:p>
            <a:pPr indent="-342900" lvl="0" marL="342900" marR="0" rtl="0" algn="ctr">
              <a:lnSpc>
                <a:spcPct val="7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8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ctr">
              <a:lnSpc>
                <a:spcPct val="7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i="0" lang="en-US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 Cass. Pen. Sez. I – Sentenza del )</a:t>
            </a:r>
          </a:p>
          <a:p>
            <a:pPr indent="-342900" lvl="0" marL="342900" marR="0" rtl="0" algn="ctr">
              <a:lnSpc>
                <a:spcPct val="7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i="0" lang="en-US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7 luglio 1994 n° 2098</a:t>
            </a:r>
          </a:p>
        </p:txBody>
      </p:sp>
      <p:sp>
        <p:nvSpPr>
          <p:cNvPr id="332" name="Shape 332"/>
          <p:cNvSpPr/>
          <p:nvPr/>
        </p:nvSpPr>
        <p:spPr>
          <a:xfrm>
            <a:off x="428625" y="4883150"/>
            <a:ext cx="4446586" cy="1189037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350837" y="663575"/>
            <a:ext cx="9204324" cy="1223961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9244011" y="260350"/>
            <a:ext cx="311149" cy="3603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60000" y="21145"/>
                </a:moveTo>
                <a:lnTo>
                  <a:pt x="59999" y="21145"/>
                </a:lnTo>
                <a:cubicBezTo>
                  <a:pt x="84852" y="21145"/>
                  <a:pt x="104999" y="38541"/>
                  <a:pt x="105000" y="59999"/>
                </a:cubicBezTo>
                <a:cubicBezTo>
                  <a:pt x="105000" y="81458"/>
                  <a:pt x="84852" y="98854"/>
                  <a:pt x="60000" y="98854"/>
                </a:cubicBezTo>
                <a:cubicBezTo>
                  <a:pt x="35147" y="98854"/>
                  <a:pt x="15000" y="81458"/>
                  <a:pt x="14999" y="60000"/>
                </a:cubicBezTo>
                <a:cubicBezTo>
                  <a:pt x="14999" y="38541"/>
                  <a:pt x="35147" y="21145"/>
                  <a:pt x="59999" y="21145"/>
                </a:cubicBezTo>
                <a:close/>
              </a:path>
              <a:path extrusionOk="0" fill="darken" h="120000" w="120000">
                <a:moveTo>
                  <a:pt x="60000" y="21145"/>
                </a:moveTo>
                <a:lnTo>
                  <a:pt x="59999" y="21145"/>
                </a:lnTo>
                <a:cubicBezTo>
                  <a:pt x="84852" y="21145"/>
                  <a:pt x="104999" y="38541"/>
                  <a:pt x="105000" y="59999"/>
                </a:cubicBezTo>
                <a:cubicBezTo>
                  <a:pt x="105000" y="81458"/>
                  <a:pt x="84852" y="98854"/>
                  <a:pt x="60000" y="98854"/>
                </a:cubicBezTo>
                <a:cubicBezTo>
                  <a:pt x="35147" y="98854"/>
                  <a:pt x="15000" y="81458"/>
                  <a:pt x="14999" y="60000"/>
                </a:cubicBezTo>
                <a:cubicBezTo>
                  <a:pt x="14999" y="38541"/>
                  <a:pt x="35147" y="21145"/>
                  <a:pt x="59999" y="21145"/>
                </a:cubicBezTo>
                <a:close/>
                <a:moveTo>
                  <a:pt x="60000" y="23573"/>
                </a:moveTo>
                <a:cubicBezTo>
                  <a:pt x="64659" y="23573"/>
                  <a:pt x="68437" y="26835"/>
                  <a:pt x="68437" y="30858"/>
                </a:cubicBezTo>
                <a:cubicBezTo>
                  <a:pt x="68437" y="34882"/>
                  <a:pt x="64659" y="38144"/>
                  <a:pt x="60000" y="38144"/>
                </a:cubicBezTo>
                <a:cubicBezTo>
                  <a:pt x="55340" y="38144"/>
                  <a:pt x="51562" y="34882"/>
                  <a:pt x="51562" y="30858"/>
                </a:cubicBezTo>
                <a:cubicBezTo>
                  <a:pt x="51562" y="26835"/>
                  <a:pt x="55340" y="23573"/>
                  <a:pt x="60000" y="23573"/>
                </a:cubicBezTo>
                <a:moveTo>
                  <a:pt x="43125" y="45429"/>
                </a:moveTo>
                <a:lnTo>
                  <a:pt x="43125" y="50286"/>
                </a:lnTo>
                <a:lnTo>
                  <a:pt x="51562" y="50286"/>
                </a:lnTo>
                <a:lnTo>
                  <a:pt x="51562" y="84284"/>
                </a:lnTo>
                <a:lnTo>
                  <a:pt x="43125" y="84284"/>
                </a:lnTo>
                <a:lnTo>
                  <a:pt x="43125" y="89141"/>
                </a:lnTo>
                <a:lnTo>
                  <a:pt x="76875" y="89141"/>
                </a:lnTo>
                <a:lnTo>
                  <a:pt x="76875" y="84284"/>
                </a:lnTo>
                <a:lnTo>
                  <a:pt x="68437" y="84284"/>
                </a:lnTo>
                <a:lnTo>
                  <a:pt x="68437" y="45429"/>
                </a:lnTo>
                <a:close/>
              </a:path>
              <a:path extrusionOk="0" fill="lighten" h="120000" w="120000">
                <a:moveTo>
                  <a:pt x="60000" y="23573"/>
                </a:moveTo>
                <a:cubicBezTo>
                  <a:pt x="64659" y="23573"/>
                  <a:pt x="68437" y="26835"/>
                  <a:pt x="68437" y="30858"/>
                </a:cubicBezTo>
                <a:cubicBezTo>
                  <a:pt x="68437" y="34882"/>
                  <a:pt x="64659" y="38144"/>
                  <a:pt x="60000" y="38144"/>
                </a:cubicBezTo>
                <a:cubicBezTo>
                  <a:pt x="55340" y="38144"/>
                  <a:pt x="51562" y="34882"/>
                  <a:pt x="51562" y="30858"/>
                </a:cubicBezTo>
                <a:cubicBezTo>
                  <a:pt x="51562" y="26835"/>
                  <a:pt x="55340" y="23573"/>
                  <a:pt x="60000" y="23573"/>
                </a:cubicBezTo>
                <a:moveTo>
                  <a:pt x="43125" y="45429"/>
                </a:moveTo>
                <a:lnTo>
                  <a:pt x="68437" y="45429"/>
                </a:lnTo>
                <a:lnTo>
                  <a:pt x="68437" y="84284"/>
                </a:lnTo>
                <a:lnTo>
                  <a:pt x="76875" y="84284"/>
                </a:lnTo>
                <a:lnTo>
                  <a:pt x="76875" y="89141"/>
                </a:lnTo>
                <a:lnTo>
                  <a:pt x="43125" y="89141"/>
                </a:lnTo>
                <a:lnTo>
                  <a:pt x="43125" y="84284"/>
                </a:lnTo>
                <a:lnTo>
                  <a:pt x="51562" y="84284"/>
                </a:lnTo>
                <a:lnTo>
                  <a:pt x="51562" y="50286"/>
                </a:lnTo>
                <a:lnTo>
                  <a:pt x="43125" y="50286"/>
                </a:lnTo>
                <a:close/>
              </a:path>
              <a:path extrusionOk="0" fill="none" h="120000" w="120000">
                <a:moveTo>
                  <a:pt x="60000" y="21145"/>
                </a:moveTo>
                <a:lnTo>
                  <a:pt x="59999" y="21145"/>
                </a:lnTo>
                <a:cubicBezTo>
                  <a:pt x="84852" y="21145"/>
                  <a:pt x="104999" y="38541"/>
                  <a:pt x="105000" y="59999"/>
                </a:cubicBezTo>
                <a:cubicBezTo>
                  <a:pt x="105000" y="81458"/>
                  <a:pt x="84852" y="98854"/>
                  <a:pt x="60000" y="98854"/>
                </a:cubicBezTo>
                <a:cubicBezTo>
                  <a:pt x="35147" y="98854"/>
                  <a:pt x="15000" y="81458"/>
                  <a:pt x="14999" y="60000"/>
                </a:cubicBezTo>
                <a:cubicBezTo>
                  <a:pt x="14999" y="38541"/>
                  <a:pt x="35147" y="21145"/>
                  <a:pt x="59999" y="21145"/>
                </a:cubicBezTo>
                <a:close/>
                <a:moveTo>
                  <a:pt x="60000" y="23573"/>
                </a:moveTo>
                <a:cubicBezTo>
                  <a:pt x="64659" y="23573"/>
                  <a:pt x="68437" y="26835"/>
                  <a:pt x="68437" y="30858"/>
                </a:cubicBezTo>
                <a:cubicBezTo>
                  <a:pt x="68437" y="34882"/>
                  <a:pt x="64659" y="38144"/>
                  <a:pt x="60000" y="38144"/>
                </a:cubicBezTo>
                <a:cubicBezTo>
                  <a:pt x="55340" y="38144"/>
                  <a:pt x="51562" y="34882"/>
                  <a:pt x="51562" y="30858"/>
                </a:cubicBezTo>
                <a:cubicBezTo>
                  <a:pt x="51562" y="26835"/>
                  <a:pt x="55340" y="23573"/>
                  <a:pt x="60000" y="23573"/>
                </a:cubicBezTo>
                <a:moveTo>
                  <a:pt x="43125" y="45429"/>
                </a:moveTo>
                <a:lnTo>
                  <a:pt x="68437" y="45429"/>
                </a:lnTo>
                <a:lnTo>
                  <a:pt x="68437" y="84284"/>
                </a:lnTo>
                <a:lnTo>
                  <a:pt x="76875" y="84284"/>
                </a:lnTo>
                <a:lnTo>
                  <a:pt x="76875" y="89141"/>
                </a:lnTo>
                <a:lnTo>
                  <a:pt x="43125" y="89141"/>
                </a:lnTo>
                <a:lnTo>
                  <a:pt x="43125" y="84284"/>
                </a:lnTo>
                <a:lnTo>
                  <a:pt x="51562" y="84284"/>
                </a:lnTo>
                <a:lnTo>
                  <a:pt x="51562" y="50286"/>
                </a:lnTo>
                <a:lnTo>
                  <a:pt x="43125" y="50286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8701086" y="269875"/>
            <a:ext cx="311149" cy="3603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60000" y="21145"/>
                </a:moveTo>
                <a:lnTo>
                  <a:pt x="59999" y="21145"/>
                </a:lnTo>
                <a:cubicBezTo>
                  <a:pt x="84852" y="21145"/>
                  <a:pt x="104999" y="38541"/>
                  <a:pt x="105000" y="59999"/>
                </a:cubicBezTo>
                <a:cubicBezTo>
                  <a:pt x="105000" y="81458"/>
                  <a:pt x="84852" y="98854"/>
                  <a:pt x="60000" y="98854"/>
                </a:cubicBezTo>
                <a:cubicBezTo>
                  <a:pt x="35147" y="98854"/>
                  <a:pt x="15000" y="81458"/>
                  <a:pt x="14999" y="60000"/>
                </a:cubicBezTo>
                <a:cubicBezTo>
                  <a:pt x="14999" y="38541"/>
                  <a:pt x="35147" y="21145"/>
                  <a:pt x="59999" y="21145"/>
                </a:cubicBezTo>
                <a:close/>
              </a:path>
              <a:path extrusionOk="0" fill="darken" h="120000" w="120000">
                <a:moveTo>
                  <a:pt x="60000" y="21145"/>
                </a:moveTo>
                <a:lnTo>
                  <a:pt x="59999" y="21145"/>
                </a:lnTo>
                <a:cubicBezTo>
                  <a:pt x="84852" y="21145"/>
                  <a:pt x="104999" y="38541"/>
                  <a:pt x="105000" y="59999"/>
                </a:cubicBezTo>
                <a:cubicBezTo>
                  <a:pt x="105000" y="81458"/>
                  <a:pt x="84852" y="98854"/>
                  <a:pt x="60000" y="98854"/>
                </a:cubicBezTo>
                <a:cubicBezTo>
                  <a:pt x="35147" y="98854"/>
                  <a:pt x="15000" y="81458"/>
                  <a:pt x="14999" y="60000"/>
                </a:cubicBezTo>
                <a:cubicBezTo>
                  <a:pt x="14999" y="38541"/>
                  <a:pt x="35147" y="21145"/>
                  <a:pt x="59999" y="21145"/>
                </a:cubicBezTo>
                <a:close/>
                <a:moveTo>
                  <a:pt x="60000" y="23573"/>
                </a:moveTo>
                <a:cubicBezTo>
                  <a:pt x="64659" y="23573"/>
                  <a:pt x="68437" y="26835"/>
                  <a:pt x="68437" y="30858"/>
                </a:cubicBezTo>
                <a:cubicBezTo>
                  <a:pt x="68437" y="34882"/>
                  <a:pt x="64659" y="38144"/>
                  <a:pt x="60000" y="38144"/>
                </a:cubicBezTo>
                <a:cubicBezTo>
                  <a:pt x="55340" y="38144"/>
                  <a:pt x="51562" y="34882"/>
                  <a:pt x="51562" y="30858"/>
                </a:cubicBezTo>
                <a:cubicBezTo>
                  <a:pt x="51562" y="26835"/>
                  <a:pt x="55340" y="23573"/>
                  <a:pt x="60000" y="23573"/>
                </a:cubicBezTo>
                <a:moveTo>
                  <a:pt x="43125" y="45429"/>
                </a:moveTo>
                <a:lnTo>
                  <a:pt x="43125" y="50286"/>
                </a:lnTo>
                <a:lnTo>
                  <a:pt x="51562" y="50286"/>
                </a:lnTo>
                <a:lnTo>
                  <a:pt x="51562" y="84284"/>
                </a:lnTo>
                <a:lnTo>
                  <a:pt x="43125" y="84284"/>
                </a:lnTo>
                <a:lnTo>
                  <a:pt x="43125" y="89141"/>
                </a:lnTo>
                <a:lnTo>
                  <a:pt x="76875" y="89141"/>
                </a:lnTo>
                <a:lnTo>
                  <a:pt x="76875" y="84284"/>
                </a:lnTo>
                <a:lnTo>
                  <a:pt x="68437" y="84284"/>
                </a:lnTo>
                <a:lnTo>
                  <a:pt x="68437" y="45429"/>
                </a:lnTo>
                <a:close/>
              </a:path>
              <a:path extrusionOk="0" fill="lighten" h="120000" w="120000">
                <a:moveTo>
                  <a:pt x="60000" y="23573"/>
                </a:moveTo>
                <a:cubicBezTo>
                  <a:pt x="64659" y="23573"/>
                  <a:pt x="68437" y="26835"/>
                  <a:pt x="68437" y="30858"/>
                </a:cubicBezTo>
                <a:cubicBezTo>
                  <a:pt x="68437" y="34882"/>
                  <a:pt x="64659" y="38144"/>
                  <a:pt x="60000" y="38144"/>
                </a:cubicBezTo>
                <a:cubicBezTo>
                  <a:pt x="55340" y="38144"/>
                  <a:pt x="51562" y="34882"/>
                  <a:pt x="51562" y="30858"/>
                </a:cubicBezTo>
                <a:cubicBezTo>
                  <a:pt x="51562" y="26835"/>
                  <a:pt x="55340" y="23573"/>
                  <a:pt x="60000" y="23573"/>
                </a:cubicBezTo>
                <a:moveTo>
                  <a:pt x="43125" y="45429"/>
                </a:moveTo>
                <a:lnTo>
                  <a:pt x="68437" y="45429"/>
                </a:lnTo>
                <a:lnTo>
                  <a:pt x="68437" y="84284"/>
                </a:lnTo>
                <a:lnTo>
                  <a:pt x="76875" y="84284"/>
                </a:lnTo>
                <a:lnTo>
                  <a:pt x="76875" y="89141"/>
                </a:lnTo>
                <a:lnTo>
                  <a:pt x="43125" y="89141"/>
                </a:lnTo>
                <a:lnTo>
                  <a:pt x="43125" y="84284"/>
                </a:lnTo>
                <a:lnTo>
                  <a:pt x="51562" y="84284"/>
                </a:lnTo>
                <a:lnTo>
                  <a:pt x="51562" y="50286"/>
                </a:lnTo>
                <a:lnTo>
                  <a:pt x="43125" y="50286"/>
                </a:lnTo>
                <a:close/>
              </a:path>
              <a:path extrusionOk="0" fill="none" h="120000" w="120000">
                <a:moveTo>
                  <a:pt x="60000" y="21145"/>
                </a:moveTo>
                <a:lnTo>
                  <a:pt x="59999" y="21145"/>
                </a:lnTo>
                <a:cubicBezTo>
                  <a:pt x="84852" y="21145"/>
                  <a:pt x="104999" y="38541"/>
                  <a:pt x="105000" y="59999"/>
                </a:cubicBezTo>
                <a:cubicBezTo>
                  <a:pt x="105000" y="81458"/>
                  <a:pt x="84852" y="98854"/>
                  <a:pt x="60000" y="98854"/>
                </a:cubicBezTo>
                <a:cubicBezTo>
                  <a:pt x="35147" y="98854"/>
                  <a:pt x="15000" y="81458"/>
                  <a:pt x="14999" y="60000"/>
                </a:cubicBezTo>
                <a:cubicBezTo>
                  <a:pt x="14999" y="38541"/>
                  <a:pt x="35147" y="21145"/>
                  <a:pt x="59999" y="21145"/>
                </a:cubicBezTo>
                <a:close/>
                <a:moveTo>
                  <a:pt x="60000" y="23573"/>
                </a:moveTo>
                <a:cubicBezTo>
                  <a:pt x="64659" y="23573"/>
                  <a:pt x="68437" y="26835"/>
                  <a:pt x="68437" y="30858"/>
                </a:cubicBezTo>
                <a:cubicBezTo>
                  <a:pt x="68437" y="34882"/>
                  <a:pt x="64659" y="38144"/>
                  <a:pt x="60000" y="38144"/>
                </a:cubicBezTo>
                <a:cubicBezTo>
                  <a:pt x="55340" y="38144"/>
                  <a:pt x="51562" y="34882"/>
                  <a:pt x="51562" y="30858"/>
                </a:cubicBezTo>
                <a:cubicBezTo>
                  <a:pt x="51562" y="26835"/>
                  <a:pt x="55340" y="23573"/>
                  <a:pt x="60000" y="23573"/>
                </a:cubicBezTo>
                <a:moveTo>
                  <a:pt x="43125" y="45429"/>
                </a:moveTo>
                <a:lnTo>
                  <a:pt x="68437" y="45429"/>
                </a:lnTo>
                <a:lnTo>
                  <a:pt x="68437" y="84284"/>
                </a:lnTo>
                <a:lnTo>
                  <a:pt x="76875" y="84284"/>
                </a:lnTo>
                <a:lnTo>
                  <a:pt x="76875" y="89141"/>
                </a:lnTo>
                <a:lnTo>
                  <a:pt x="43125" y="89141"/>
                </a:lnTo>
                <a:lnTo>
                  <a:pt x="43125" y="84284"/>
                </a:lnTo>
                <a:lnTo>
                  <a:pt x="51562" y="84284"/>
                </a:lnTo>
                <a:lnTo>
                  <a:pt x="51562" y="50286"/>
                </a:lnTo>
                <a:lnTo>
                  <a:pt x="43125" y="50286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idx="1" type="body"/>
          </p:nvPr>
        </p:nvSpPr>
        <p:spPr>
          <a:xfrm>
            <a:off x="541337" y="300037"/>
            <a:ext cx="8915400" cy="6500812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i="0" lang="en-US" sz="28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potenzialità ad espandersi </a:t>
            </a:r>
            <a:r>
              <a:rPr b="1" i="0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del fuoco è un elemento che, a livello giuridico, deve essere non sottointeso, ma </a:t>
            </a:r>
            <a:r>
              <a:rPr b="1" i="1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sempre evidenziato con la massima cura di dettaglio in ogni atto</a:t>
            </a:r>
            <a:r>
              <a:rPr b="1" i="0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attraverso la raccolta e la messa in evidenza di fattori quali: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</a:pPr>
            <a:r>
              <a:rPr b="1" i="1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Ora dell’evento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</a:pPr>
            <a:r>
              <a:rPr b="1" i="1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Temperatura e Siccità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</a:pPr>
            <a:r>
              <a:rPr b="1" i="1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Andamento stagionale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</a:pPr>
            <a:r>
              <a:rPr b="1" i="1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Ventosità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</a:pPr>
            <a:r>
              <a:rPr b="1" i="1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Componenti pedo-morfologiche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Char char="●"/>
            </a:pPr>
            <a:r>
              <a:rPr b="1" i="1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Vegetazione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FATTORI PREDISPONENTI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None/>
            </a:pPr>
            <a:r>
              <a:t/>
            </a:r>
            <a:endParaRPr b="1" i="0" sz="2800" u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5350" y="5953125"/>
            <a:ext cx="8475661" cy="122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42150" y="2857500"/>
            <a:ext cx="2386011" cy="278606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343" name="Shape 343"/>
          <p:cNvSpPr/>
          <p:nvPr/>
        </p:nvSpPr>
        <p:spPr>
          <a:xfrm>
            <a:off x="193675" y="2492375"/>
            <a:ext cx="4368799" cy="360045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idx="1" type="body"/>
          </p:nvPr>
        </p:nvSpPr>
        <p:spPr>
          <a:xfrm>
            <a:off x="541337" y="1857375"/>
            <a:ext cx="89154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Occorre eseguire gli accertamenti di polizia tecnico-scientifica irripetibili che devono </a:t>
            </a:r>
            <a:r>
              <a:rPr b="1" i="0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cristallizzare per la fase dibattimentale</a:t>
            </a:r>
            <a:r>
              <a:rPr b="1" i="0" lang="en-US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la scena del delitto, evidenziando </a:t>
            </a:r>
            <a:r>
              <a:rPr b="1" i="1" lang="en-US" sz="28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il punto</a:t>
            </a:r>
            <a:r>
              <a:rPr b="1" i="0" lang="en-US" sz="28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nel quale l’incendio ha avuto origine, il possibile </a:t>
            </a:r>
            <a:r>
              <a:rPr b="1" i="1" lang="en-US" sz="28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modo di accensione</a:t>
            </a:r>
            <a:r>
              <a:rPr b="1" i="0" lang="en-US" sz="2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dell’incendio e repertando sul terreno le </a:t>
            </a:r>
            <a:r>
              <a:rPr b="1" i="1" lang="en-US" sz="28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eventuali tracce</a:t>
            </a:r>
            <a:r>
              <a:rPr b="0" i="0" lang="en-US" sz="28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di inneschi e/o ordigni utilizzati.</a:t>
            </a:r>
          </a:p>
        </p:txBody>
      </p:sp>
      <p:pic>
        <p:nvPicPr>
          <p:cNvPr id="349" name="Shape 349"/>
          <p:cNvPicPr preferRelativeResize="0"/>
          <p:nvPr>
            <p:ph type="title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137" y="333375"/>
            <a:ext cx="9444037" cy="20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562" y="6143625"/>
            <a:ext cx="11557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1160462" y="6286500"/>
            <a:ext cx="2971799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CORPO FORESTALE DELLO STATO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1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Centro Operativo AIB per la Lombardia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275" y="0"/>
            <a:ext cx="22447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387350" y="285750"/>
            <a:ext cx="7042149" cy="7048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 livello operativo il personale del Corpo Forestale dello Stato può avvalersi di:</a:t>
            </a: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METODO DELLE EVIDENZE FISICHE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(M.E.F.)</a:t>
            </a:r>
            <a:r>
              <a:rPr b="0" i="0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per individuazione empirica dell’area di inizio e analisi degli indicatori della stessa per arrivare al punto di origine</a:t>
            </a: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REPERTAZIONE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</a:t>
            </a: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i="0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delle tracce di inneschi ed ordigni applicando</a:t>
            </a: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i="0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 il </a:t>
            </a:r>
            <a:r>
              <a:rPr b="1" i="1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Protocollo Operativo di Repertazione</a:t>
            </a: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i="1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INFORMAZIONI TESTIMONIALI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en-US" sz="2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raccolte all’atto dell’incendio                        </a:t>
            </a: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Shape 358"/>
          <p:cNvSpPr/>
          <p:nvPr/>
        </p:nvSpPr>
        <p:spPr>
          <a:xfrm>
            <a:off x="6513512" y="5876925"/>
            <a:ext cx="390524" cy="5762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60000" y="29504"/>
                </a:moveTo>
                <a:lnTo>
                  <a:pt x="59999" y="29504"/>
                </a:lnTo>
                <a:cubicBezTo>
                  <a:pt x="84852" y="29504"/>
                  <a:pt x="104999" y="43157"/>
                  <a:pt x="105000" y="59999"/>
                </a:cubicBezTo>
                <a:cubicBezTo>
                  <a:pt x="105000" y="76842"/>
                  <a:pt x="84852" y="90495"/>
                  <a:pt x="60000" y="90495"/>
                </a:cubicBezTo>
                <a:cubicBezTo>
                  <a:pt x="35147" y="90495"/>
                  <a:pt x="15000" y="76842"/>
                  <a:pt x="14999" y="60000"/>
                </a:cubicBezTo>
                <a:cubicBezTo>
                  <a:pt x="14999" y="43157"/>
                  <a:pt x="35147" y="29504"/>
                  <a:pt x="59999" y="29504"/>
                </a:cubicBezTo>
                <a:close/>
              </a:path>
              <a:path extrusionOk="0" fill="darken" h="120000" w="120000">
                <a:moveTo>
                  <a:pt x="60000" y="29504"/>
                </a:moveTo>
                <a:lnTo>
                  <a:pt x="59999" y="29504"/>
                </a:lnTo>
                <a:cubicBezTo>
                  <a:pt x="84852" y="29504"/>
                  <a:pt x="104999" y="43157"/>
                  <a:pt x="105000" y="59999"/>
                </a:cubicBezTo>
                <a:cubicBezTo>
                  <a:pt x="105000" y="76842"/>
                  <a:pt x="84852" y="90495"/>
                  <a:pt x="60000" y="90495"/>
                </a:cubicBezTo>
                <a:cubicBezTo>
                  <a:pt x="35147" y="90495"/>
                  <a:pt x="15000" y="76842"/>
                  <a:pt x="14999" y="60000"/>
                </a:cubicBezTo>
                <a:cubicBezTo>
                  <a:pt x="14999" y="43157"/>
                  <a:pt x="35147" y="29504"/>
                  <a:pt x="59999" y="29504"/>
                </a:cubicBezTo>
                <a:close/>
                <a:moveTo>
                  <a:pt x="60000" y="31410"/>
                </a:moveTo>
                <a:cubicBezTo>
                  <a:pt x="64659" y="31410"/>
                  <a:pt x="68437" y="33970"/>
                  <a:pt x="68437" y="37128"/>
                </a:cubicBezTo>
                <a:cubicBezTo>
                  <a:pt x="68437" y="40286"/>
                  <a:pt x="64659" y="42846"/>
                  <a:pt x="60000" y="42846"/>
                </a:cubicBezTo>
                <a:cubicBezTo>
                  <a:pt x="55340" y="42846"/>
                  <a:pt x="51562" y="40286"/>
                  <a:pt x="51562" y="37128"/>
                </a:cubicBezTo>
                <a:cubicBezTo>
                  <a:pt x="51562" y="33970"/>
                  <a:pt x="55340" y="31410"/>
                  <a:pt x="60000" y="31410"/>
                </a:cubicBezTo>
                <a:moveTo>
                  <a:pt x="43125" y="48564"/>
                </a:moveTo>
                <a:lnTo>
                  <a:pt x="43125" y="52376"/>
                </a:lnTo>
                <a:lnTo>
                  <a:pt x="51562" y="52376"/>
                </a:lnTo>
                <a:lnTo>
                  <a:pt x="51562" y="79059"/>
                </a:lnTo>
                <a:lnTo>
                  <a:pt x="43125" y="79059"/>
                </a:lnTo>
                <a:lnTo>
                  <a:pt x="43125" y="82871"/>
                </a:lnTo>
                <a:lnTo>
                  <a:pt x="76875" y="82871"/>
                </a:lnTo>
                <a:lnTo>
                  <a:pt x="76875" y="79059"/>
                </a:lnTo>
                <a:lnTo>
                  <a:pt x="68437" y="79059"/>
                </a:lnTo>
                <a:lnTo>
                  <a:pt x="68437" y="48564"/>
                </a:lnTo>
                <a:close/>
              </a:path>
              <a:path extrusionOk="0" fill="lighten" h="120000" w="120000">
                <a:moveTo>
                  <a:pt x="60000" y="31410"/>
                </a:moveTo>
                <a:cubicBezTo>
                  <a:pt x="64659" y="31410"/>
                  <a:pt x="68437" y="33970"/>
                  <a:pt x="68437" y="37128"/>
                </a:cubicBezTo>
                <a:cubicBezTo>
                  <a:pt x="68437" y="40286"/>
                  <a:pt x="64659" y="42846"/>
                  <a:pt x="60000" y="42846"/>
                </a:cubicBezTo>
                <a:cubicBezTo>
                  <a:pt x="55340" y="42846"/>
                  <a:pt x="51562" y="40286"/>
                  <a:pt x="51562" y="37128"/>
                </a:cubicBezTo>
                <a:cubicBezTo>
                  <a:pt x="51562" y="33970"/>
                  <a:pt x="55340" y="31410"/>
                  <a:pt x="60000" y="31410"/>
                </a:cubicBezTo>
                <a:moveTo>
                  <a:pt x="43125" y="48564"/>
                </a:moveTo>
                <a:lnTo>
                  <a:pt x="68437" y="48564"/>
                </a:lnTo>
                <a:lnTo>
                  <a:pt x="68437" y="79059"/>
                </a:lnTo>
                <a:lnTo>
                  <a:pt x="76875" y="79059"/>
                </a:lnTo>
                <a:lnTo>
                  <a:pt x="76875" y="82871"/>
                </a:lnTo>
                <a:lnTo>
                  <a:pt x="43125" y="82871"/>
                </a:lnTo>
                <a:lnTo>
                  <a:pt x="43125" y="79059"/>
                </a:lnTo>
                <a:lnTo>
                  <a:pt x="51562" y="79059"/>
                </a:lnTo>
                <a:lnTo>
                  <a:pt x="51562" y="52376"/>
                </a:lnTo>
                <a:lnTo>
                  <a:pt x="43125" y="52376"/>
                </a:lnTo>
                <a:close/>
              </a:path>
              <a:path extrusionOk="0" fill="none" h="120000" w="120000">
                <a:moveTo>
                  <a:pt x="60000" y="29504"/>
                </a:moveTo>
                <a:lnTo>
                  <a:pt x="59999" y="29504"/>
                </a:lnTo>
                <a:cubicBezTo>
                  <a:pt x="84852" y="29504"/>
                  <a:pt x="104999" y="43157"/>
                  <a:pt x="105000" y="59999"/>
                </a:cubicBezTo>
                <a:cubicBezTo>
                  <a:pt x="105000" y="76842"/>
                  <a:pt x="84852" y="90495"/>
                  <a:pt x="60000" y="90495"/>
                </a:cubicBezTo>
                <a:cubicBezTo>
                  <a:pt x="35147" y="90495"/>
                  <a:pt x="15000" y="76842"/>
                  <a:pt x="14999" y="60000"/>
                </a:cubicBezTo>
                <a:cubicBezTo>
                  <a:pt x="14999" y="43157"/>
                  <a:pt x="35147" y="29504"/>
                  <a:pt x="59999" y="29504"/>
                </a:cubicBezTo>
                <a:close/>
                <a:moveTo>
                  <a:pt x="60000" y="31410"/>
                </a:moveTo>
                <a:cubicBezTo>
                  <a:pt x="64659" y="31410"/>
                  <a:pt x="68437" y="33970"/>
                  <a:pt x="68437" y="37128"/>
                </a:cubicBezTo>
                <a:cubicBezTo>
                  <a:pt x="68437" y="40286"/>
                  <a:pt x="64659" y="42846"/>
                  <a:pt x="60000" y="42846"/>
                </a:cubicBezTo>
                <a:cubicBezTo>
                  <a:pt x="55340" y="42846"/>
                  <a:pt x="51562" y="40286"/>
                  <a:pt x="51562" y="37128"/>
                </a:cubicBezTo>
                <a:cubicBezTo>
                  <a:pt x="51562" y="33970"/>
                  <a:pt x="55340" y="31410"/>
                  <a:pt x="60000" y="31410"/>
                </a:cubicBezTo>
                <a:moveTo>
                  <a:pt x="43125" y="48564"/>
                </a:moveTo>
                <a:lnTo>
                  <a:pt x="68437" y="48564"/>
                </a:lnTo>
                <a:lnTo>
                  <a:pt x="68437" y="79059"/>
                </a:lnTo>
                <a:lnTo>
                  <a:pt x="76875" y="79059"/>
                </a:lnTo>
                <a:lnTo>
                  <a:pt x="76875" y="82871"/>
                </a:lnTo>
                <a:lnTo>
                  <a:pt x="43125" y="82871"/>
                </a:lnTo>
                <a:lnTo>
                  <a:pt x="43125" y="79059"/>
                </a:lnTo>
                <a:lnTo>
                  <a:pt x="51562" y="79059"/>
                </a:lnTo>
                <a:lnTo>
                  <a:pt x="51562" y="52376"/>
                </a:lnTo>
                <a:lnTo>
                  <a:pt x="43125" y="52376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7043736" y="5876925"/>
            <a:ext cx="390524" cy="5762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60000" y="29504"/>
                </a:moveTo>
                <a:lnTo>
                  <a:pt x="59999" y="29504"/>
                </a:lnTo>
                <a:cubicBezTo>
                  <a:pt x="84852" y="29504"/>
                  <a:pt x="104999" y="43157"/>
                  <a:pt x="105000" y="59999"/>
                </a:cubicBezTo>
                <a:cubicBezTo>
                  <a:pt x="105000" y="76842"/>
                  <a:pt x="84852" y="90495"/>
                  <a:pt x="60000" y="90495"/>
                </a:cubicBezTo>
                <a:cubicBezTo>
                  <a:pt x="35147" y="90495"/>
                  <a:pt x="15000" y="76842"/>
                  <a:pt x="14999" y="60000"/>
                </a:cubicBezTo>
                <a:cubicBezTo>
                  <a:pt x="14999" y="43157"/>
                  <a:pt x="35147" y="29504"/>
                  <a:pt x="59999" y="29504"/>
                </a:cubicBezTo>
                <a:close/>
              </a:path>
              <a:path extrusionOk="0" fill="darken" h="120000" w="120000">
                <a:moveTo>
                  <a:pt x="60000" y="29504"/>
                </a:moveTo>
                <a:lnTo>
                  <a:pt x="59999" y="29504"/>
                </a:lnTo>
                <a:cubicBezTo>
                  <a:pt x="84852" y="29504"/>
                  <a:pt x="104999" y="43157"/>
                  <a:pt x="105000" y="59999"/>
                </a:cubicBezTo>
                <a:cubicBezTo>
                  <a:pt x="105000" y="76842"/>
                  <a:pt x="84852" y="90495"/>
                  <a:pt x="60000" y="90495"/>
                </a:cubicBezTo>
                <a:cubicBezTo>
                  <a:pt x="35147" y="90495"/>
                  <a:pt x="15000" y="76842"/>
                  <a:pt x="14999" y="60000"/>
                </a:cubicBezTo>
                <a:cubicBezTo>
                  <a:pt x="14999" y="43157"/>
                  <a:pt x="35147" y="29504"/>
                  <a:pt x="59999" y="29504"/>
                </a:cubicBezTo>
                <a:close/>
                <a:moveTo>
                  <a:pt x="60000" y="31410"/>
                </a:moveTo>
                <a:cubicBezTo>
                  <a:pt x="64659" y="31410"/>
                  <a:pt x="68437" y="33970"/>
                  <a:pt x="68437" y="37128"/>
                </a:cubicBezTo>
                <a:cubicBezTo>
                  <a:pt x="68437" y="40286"/>
                  <a:pt x="64659" y="42846"/>
                  <a:pt x="60000" y="42846"/>
                </a:cubicBezTo>
                <a:cubicBezTo>
                  <a:pt x="55340" y="42846"/>
                  <a:pt x="51562" y="40286"/>
                  <a:pt x="51562" y="37128"/>
                </a:cubicBezTo>
                <a:cubicBezTo>
                  <a:pt x="51562" y="33970"/>
                  <a:pt x="55340" y="31410"/>
                  <a:pt x="60000" y="31410"/>
                </a:cubicBezTo>
                <a:moveTo>
                  <a:pt x="43125" y="48564"/>
                </a:moveTo>
                <a:lnTo>
                  <a:pt x="43125" y="52376"/>
                </a:lnTo>
                <a:lnTo>
                  <a:pt x="51562" y="52376"/>
                </a:lnTo>
                <a:lnTo>
                  <a:pt x="51562" y="79059"/>
                </a:lnTo>
                <a:lnTo>
                  <a:pt x="43125" y="79059"/>
                </a:lnTo>
                <a:lnTo>
                  <a:pt x="43125" y="82871"/>
                </a:lnTo>
                <a:lnTo>
                  <a:pt x="76875" y="82871"/>
                </a:lnTo>
                <a:lnTo>
                  <a:pt x="76875" y="79059"/>
                </a:lnTo>
                <a:lnTo>
                  <a:pt x="68437" y="79059"/>
                </a:lnTo>
                <a:lnTo>
                  <a:pt x="68437" y="48564"/>
                </a:lnTo>
                <a:close/>
              </a:path>
              <a:path extrusionOk="0" fill="lighten" h="120000" w="120000">
                <a:moveTo>
                  <a:pt x="60000" y="31410"/>
                </a:moveTo>
                <a:cubicBezTo>
                  <a:pt x="64659" y="31410"/>
                  <a:pt x="68437" y="33970"/>
                  <a:pt x="68437" y="37128"/>
                </a:cubicBezTo>
                <a:cubicBezTo>
                  <a:pt x="68437" y="40286"/>
                  <a:pt x="64659" y="42846"/>
                  <a:pt x="60000" y="42846"/>
                </a:cubicBezTo>
                <a:cubicBezTo>
                  <a:pt x="55340" y="42846"/>
                  <a:pt x="51562" y="40286"/>
                  <a:pt x="51562" y="37128"/>
                </a:cubicBezTo>
                <a:cubicBezTo>
                  <a:pt x="51562" y="33970"/>
                  <a:pt x="55340" y="31410"/>
                  <a:pt x="60000" y="31410"/>
                </a:cubicBezTo>
                <a:moveTo>
                  <a:pt x="43125" y="48564"/>
                </a:moveTo>
                <a:lnTo>
                  <a:pt x="68437" y="48564"/>
                </a:lnTo>
                <a:lnTo>
                  <a:pt x="68437" y="79059"/>
                </a:lnTo>
                <a:lnTo>
                  <a:pt x="76875" y="79059"/>
                </a:lnTo>
                <a:lnTo>
                  <a:pt x="76875" y="82871"/>
                </a:lnTo>
                <a:lnTo>
                  <a:pt x="43125" y="82871"/>
                </a:lnTo>
                <a:lnTo>
                  <a:pt x="43125" y="79059"/>
                </a:lnTo>
                <a:lnTo>
                  <a:pt x="51562" y="79059"/>
                </a:lnTo>
                <a:lnTo>
                  <a:pt x="51562" y="52376"/>
                </a:lnTo>
                <a:lnTo>
                  <a:pt x="43125" y="52376"/>
                </a:lnTo>
                <a:close/>
              </a:path>
              <a:path extrusionOk="0" fill="none" h="120000" w="120000">
                <a:moveTo>
                  <a:pt x="60000" y="29504"/>
                </a:moveTo>
                <a:lnTo>
                  <a:pt x="59999" y="29504"/>
                </a:lnTo>
                <a:cubicBezTo>
                  <a:pt x="84852" y="29504"/>
                  <a:pt x="104999" y="43157"/>
                  <a:pt x="105000" y="59999"/>
                </a:cubicBezTo>
                <a:cubicBezTo>
                  <a:pt x="105000" y="76842"/>
                  <a:pt x="84852" y="90495"/>
                  <a:pt x="60000" y="90495"/>
                </a:cubicBezTo>
                <a:cubicBezTo>
                  <a:pt x="35147" y="90495"/>
                  <a:pt x="15000" y="76842"/>
                  <a:pt x="14999" y="60000"/>
                </a:cubicBezTo>
                <a:cubicBezTo>
                  <a:pt x="14999" y="43157"/>
                  <a:pt x="35147" y="29504"/>
                  <a:pt x="59999" y="29504"/>
                </a:cubicBezTo>
                <a:close/>
                <a:moveTo>
                  <a:pt x="60000" y="31410"/>
                </a:moveTo>
                <a:cubicBezTo>
                  <a:pt x="64659" y="31410"/>
                  <a:pt x="68437" y="33970"/>
                  <a:pt x="68437" y="37128"/>
                </a:cubicBezTo>
                <a:cubicBezTo>
                  <a:pt x="68437" y="40286"/>
                  <a:pt x="64659" y="42846"/>
                  <a:pt x="60000" y="42846"/>
                </a:cubicBezTo>
                <a:cubicBezTo>
                  <a:pt x="55340" y="42846"/>
                  <a:pt x="51562" y="40286"/>
                  <a:pt x="51562" y="37128"/>
                </a:cubicBezTo>
                <a:cubicBezTo>
                  <a:pt x="51562" y="33970"/>
                  <a:pt x="55340" y="31410"/>
                  <a:pt x="60000" y="31410"/>
                </a:cubicBezTo>
                <a:moveTo>
                  <a:pt x="43125" y="48564"/>
                </a:moveTo>
                <a:lnTo>
                  <a:pt x="68437" y="48564"/>
                </a:lnTo>
                <a:lnTo>
                  <a:pt x="68437" y="79059"/>
                </a:lnTo>
                <a:lnTo>
                  <a:pt x="76875" y="79059"/>
                </a:lnTo>
                <a:lnTo>
                  <a:pt x="76875" y="82871"/>
                </a:lnTo>
                <a:lnTo>
                  <a:pt x="43125" y="82871"/>
                </a:lnTo>
                <a:lnTo>
                  <a:pt x="43125" y="79059"/>
                </a:lnTo>
                <a:lnTo>
                  <a:pt x="51562" y="79059"/>
                </a:lnTo>
                <a:lnTo>
                  <a:pt x="51562" y="52376"/>
                </a:lnTo>
                <a:lnTo>
                  <a:pt x="43125" y="52376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0" name="Shape 3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562" y="6143625"/>
            <a:ext cx="11557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1160462" y="6286500"/>
            <a:ext cx="2971799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CORPO FORESTALE DELLO STATO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1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Centro Operativo AIB per la Lombardia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912" y="754062"/>
            <a:ext cx="8828086" cy="610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8612" y="820737"/>
            <a:ext cx="3979862" cy="275113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1771650" y="781050"/>
            <a:ext cx="3589337" cy="6477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Times New Roman"/>
              <a:buNone/>
            </a:pPr>
            <a:r>
              <a:rPr b="0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L’AREA D’INIZIO</a:t>
            </a:r>
          </a:p>
        </p:txBody>
      </p:sp>
      <p:cxnSp>
        <p:nvCxnSpPr>
          <p:cNvPr id="369" name="Shape 369"/>
          <p:cNvCxnSpPr/>
          <p:nvPr/>
        </p:nvCxnSpPr>
        <p:spPr>
          <a:xfrm>
            <a:off x="5360987" y="749300"/>
            <a:ext cx="0" cy="2808286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miter/>
            <a:headEnd len="med" w="med" type="none"/>
            <a:tailEnd len="med" w="med" type="none"/>
          </a:ln>
        </p:spPr>
      </p:cxnSp>
      <p:cxnSp>
        <p:nvCxnSpPr>
          <p:cNvPr id="370" name="Shape 370"/>
          <p:cNvCxnSpPr/>
          <p:nvPr/>
        </p:nvCxnSpPr>
        <p:spPr>
          <a:xfrm>
            <a:off x="5318125" y="3543300"/>
            <a:ext cx="4054475" cy="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371" name="Shape 371"/>
          <p:cNvSpPr txBox="1"/>
          <p:nvPr/>
        </p:nvSpPr>
        <p:spPr>
          <a:xfrm>
            <a:off x="6345237" y="901700"/>
            <a:ext cx="2263774" cy="215899"/>
          </a:xfrm>
          <a:prstGeom prst="rect">
            <a:avLst/>
          </a:prstGeom>
          <a:solidFill>
            <a:srgbClr val="FF66FF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Times New Roman"/>
              <a:buNone/>
            </a:pPr>
            <a:r>
              <a:rPr b="0" i="0" lang="en-US" sz="1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PUNTO D’INIZIO</a:t>
            </a:r>
          </a:p>
        </p:txBody>
      </p:sp>
      <p:sp>
        <p:nvSpPr>
          <p:cNvPr id="372" name="Shape 372"/>
          <p:cNvSpPr/>
          <p:nvPr/>
        </p:nvSpPr>
        <p:spPr>
          <a:xfrm>
            <a:off x="5494337" y="2000250"/>
            <a:ext cx="4002086" cy="1473199"/>
          </a:xfrm>
          <a:custGeom>
            <a:pathLst>
              <a:path extrusionOk="0" h="120000" w="120000">
                <a:moveTo>
                  <a:pt x="0" y="41896"/>
                </a:moveTo>
                <a:cubicBezTo>
                  <a:pt x="1082" y="40991"/>
                  <a:pt x="2011" y="39181"/>
                  <a:pt x="3094" y="38275"/>
                </a:cubicBezTo>
                <a:cubicBezTo>
                  <a:pt x="3455" y="37887"/>
                  <a:pt x="3867" y="37887"/>
                  <a:pt x="4280" y="37629"/>
                </a:cubicBezTo>
                <a:cubicBezTo>
                  <a:pt x="4538" y="37500"/>
                  <a:pt x="4744" y="37241"/>
                  <a:pt x="5002" y="36982"/>
                </a:cubicBezTo>
                <a:cubicBezTo>
                  <a:pt x="5363" y="36077"/>
                  <a:pt x="5517" y="34655"/>
                  <a:pt x="5981" y="34008"/>
                </a:cubicBezTo>
                <a:cubicBezTo>
                  <a:pt x="6497" y="33362"/>
                  <a:pt x="7632" y="32844"/>
                  <a:pt x="7632" y="32844"/>
                </a:cubicBezTo>
                <a:cubicBezTo>
                  <a:pt x="8715" y="30387"/>
                  <a:pt x="9643" y="30775"/>
                  <a:pt x="11241" y="30387"/>
                </a:cubicBezTo>
                <a:cubicBezTo>
                  <a:pt x="11963" y="27801"/>
                  <a:pt x="12582" y="24310"/>
                  <a:pt x="13407" y="21982"/>
                </a:cubicBezTo>
                <a:cubicBezTo>
                  <a:pt x="13820" y="19267"/>
                  <a:pt x="14490" y="19655"/>
                  <a:pt x="15573" y="19008"/>
                </a:cubicBezTo>
                <a:cubicBezTo>
                  <a:pt x="20369" y="20043"/>
                  <a:pt x="19028" y="20043"/>
                  <a:pt x="26093" y="19008"/>
                </a:cubicBezTo>
                <a:cubicBezTo>
                  <a:pt x="27382" y="18750"/>
                  <a:pt x="26506" y="16681"/>
                  <a:pt x="28259" y="16034"/>
                </a:cubicBezTo>
                <a:cubicBezTo>
                  <a:pt x="30425" y="15258"/>
                  <a:pt x="32333" y="13706"/>
                  <a:pt x="34499" y="13060"/>
                </a:cubicBezTo>
                <a:cubicBezTo>
                  <a:pt x="35015" y="11637"/>
                  <a:pt x="36149" y="9956"/>
                  <a:pt x="36871" y="9439"/>
                </a:cubicBezTo>
                <a:cubicBezTo>
                  <a:pt x="39553" y="1939"/>
                  <a:pt x="45999" y="15775"/>
                  <a:pt x="47443" y="5818"/>
                </a:cubicBezTo>
                <a:cubicBezTo>
                  <a:pt x="46721" y="775"/>
                  <a:pt x="47649" y="1681"/>
                  <a:pt x="49093" y="387"/>
                </a:cubicBezTo>
                <a:cubicBezTo>
                  <a:pt x="52754" y="775"/>
                  <a:pt x="55487" y="0"/>
                  <a:pt x="58685" y="2844"/>
                </a:cubicBezTo>
                <a:cubicBezTo>
                  <a:pt x="58685" y="3103"/>
                  <a:pt x="59045" y="6077"/>
                  <a:pt x="59149" y="6336"/>
                </a:cubicBezTo>
                <a:cubicBezTo>
                  <a:pt x="59561" y="7112"/>
                  <a:pt x="60593" y="7629"/>
                  <a:pt x="60593" y="7629"/>
                </a:cubicBezTo>
                <a:cubicBezTo>
                  <a:pt x="61469" y="6853"/>
                  <a:pt x="61521" y="4655"/>
                  <a:pt x="62294" y="4008"/>
                </a:cubicBezTo>
                <a:cubicBezTo>
                  <a:pt x="63119" y="3362"/>
                  <a:pt x="66420" y="2974"/>
                  <a:pt x="66832" y="2844"/>
                </a:cubicBezTo>
                <a:cubicBezTo>
                  <a:pt x="69875" y="3879"/>
                  <a:pt x="72556" y="4784"/>
                  <a:pt x="75702" y="5172"/>
                </a:cubicBezTo>
                <a:cubicBezTo>
                  <a:pt x="77043" y="6077"/>
                  <a:pt x="77868" y="8663"/>
                  <a:pt x="78796" y="11250"/>
                </a:cubicBezTo>
                <a:cubicBezTo>
                  <a:pt x="79209" y="14353"/>
                  <a:pt x="80704" y="15000"/>
                  <a:pt x="81890" y="16034"/>
                </a:cubicBezTo>
                <a:cubicBezTo>
                  <a:pt x="82612" y="16681"/>
                  <a:pt x="84056" y="17844"/>
                  <a:pt x="84056" y="17844"/>
                </a:cubicBezTo>
                <a:cubicBezTo>
                  <a:pt x="84830" y="19525"/>
                  <a:pt x="86428" y="21465"/>
                  <a:pt x="87408" y="21982"/>
                </a:cubicBezTo>
                <a:cubicBezTo>
                  <a:pt x="87924" y="22887"/>
                  <a:pt x="88646" y="23275"/>
                  <a:pt x="89110" y="24439"/>
                </a:cubicBezTo>
                <a:cubicBezTo>
                  <a:pt x="89265" y="24827"/>
                  <a:pt x="89162" y="25862"/>
                  <a:pt x="89316" y="26250"/>
                </a:cubicBezTo>
                <a:cubicBezTo>
                  <a:pt x="89626" y="27025"/>
                  <a:pt x="92204" y="28060"/>
                  <a:pt x="92926" y="28577"/>
                </a:cubicBezTo>
                <a:cubicBezTo>
                  <a:pt x="93390" y="32068"/>
                  <a:pt x="93235" y="36594"/>
                  <a:pt x="94370" y="39439"/>
                </a:cubicBezTo>
                <a:cubicBezTo>
                  <a:pt x="94937" y="40862"/>
                  <a:pt x="96536" y="41896"/>
                  <a:pt x="96536" y="41896"/>
                </a:cubicBezTo>
                <a:cubicBezTo>
                  <a:pt x="96794" y="41250"/>
                  <a:pt x="97361" y="39698"/>
                  <a:pt x="97464" y="38793"/>
                </a:cubicBezTo>
                <a:cubicBezTo>
                  <a:pt x="97877" y="34913"/>
                  <a:pt x="97619" y="28189"/>
                  <a:pt x="100094" y="27413"/>
                </a:cubicBezTo>
                <a:cubicBezTo>
                  <a:pt x="100764" y="27155"/>
                  <a:pt x="101383" y="27025"/>
                  <a:pt x="102054" y="26767"/>
                </a:cubicBezTo>
                <a:cubicBezTo>
                  <a:pt x="104581" y="24956"/>
                  <a:pt x="104581" y="27025"/>
                  <a:pt x="106128" y="29870"/>
                </a:cubicBezTo>
                <a:cubicBezTo>
                  <a:pt x="106282" y="31681"/>
                  <a:pt x="106385" y="35043"/>
                  <a:pt x="107056" y="36465"/>
                </a:cubicBezTo>
                <a:cubicBezTo>
                  <a:pt x="107778" y="37887"/>
                  <a:pt x="109067" y="38017"/>
                  <a:pt x="109944" y="39439"/>
                </a:cubicBezTo>
                <a:cubicBezTo>
                  <a:pt x="110459" y="42931"/>
                  <a:pt x="111078" y="46034"/>
                  <a:pt x="111388" y="49655"/>
                </a:cubicBezTo>
                <a:cubicBezTo>
                  <a:pt x="111542" y="53793"/>
                  <a:pt x="111130" y="53793"/>
                  <a:pt x="112110" y="55603"/>
                </a:cubicBezTo>
                <a:cubicBezTo>
                  <a:pt x="112574" y="56508"/>
                  <a:pt x="113553" y="58060"/>
                  <a:pt x="113553" y="58060"/>
                </a:cubicBezTo>
                <a:cubicBezTo>
                  <a:pt x="113863" y="60646"/>
                  <a:pt x="114224" y="60387"/>
                  <a:pt x="115204" y="61034"/>
                </a:cubicBezTo>
                <a:cubicBezTo>
                  <a:pt x="116235" y="62715"/>
                  <a:pt x="116080" y="65043"/>
                  <a:pt x="116905" y="67112"/>
                </a:cubicBezTo>
                <a:cubicBezTo>
                  <a:pt x="117163" y="69827"/>
                  <a:pt x="117524" y="72284"/>
                  <a:pt x="117834" y="74870"/>
                </a:cubicBezTo>
                <a:cubicBezTo>
                  <a:pt x="117627" y="78750"/>
                  <a:pt x="117627" y="82758"/>
                  <a:pt x="118813" y="85732"/>
                </a:cubicBezTo>
                <a:cubicBezTo>
                  <a:pt x="119226" y="90387"/>
                  <a:pt x="119742" y="94655"/>
                  <a:pt x="120000" y="99439"/>
                </a:cubicBezTo>
                <a:cubicBezTo>
                  <a:pt x="119381" y="103836"/>
                  <a:pt x="120000" y="98663"/>
                  <a:pt x="120000" y="107327"/>
                </a:cubicBezTo>
                <a:cubicBezTo>
                  <a:pt x="120000" y="110431"/>
                  <a:pt x="119432" y="114698"/>
                  <a:pt x="119020" y="117543"/>
                </a:cubicBezTo>
                <a:cubicBezTo>
                  <a:pt x="119381" y="119870"/>
                  <a:pt x="119278" y="120000"/>
                  <a:pt x="119278" y="117543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73" name="Shape 373"/>
          <p:cNvCxnSpPr/>
          <p:nvPr/>
        </p:nvCxnSpPr>
        <p:spPr>
          <a:xfrm>
            <a:off x="6202362" y="1711325"/>
            <a:ext cx="777875" cy="36036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374" name="Shape 374"/>
          <p:cNvSpPr txBox="1"/>
          <p:nvPr/>
        </p:nvSpPr>
        <p:spPr>
          <a:xfrm>
            <a:off x="1393825" y="4562475"/>
            <a:ext cx="4916486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Times New Roman"/>
              <a:buNone/>
            </a:pPr>
            <a:r>
              <a:rPr b="1" i="0" lang="en-US" sz="40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…..cosa aiuta il CFS nelle indagini ?</a:t>
            </a:r>
          </a:p>
        </p:txBody>
      </p:sp>
      <p:pic>
        <p:nvPicPr>
          <p:cNvPr id="375" name="Shape 3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1775" y="214312"/>
            <a:ext cx="923924" cy="4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273050" y="635000"/>
            <a:ext cx="9288461" cy="993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 Narrow"/>
              <a:buNone/>
            </a:pPr>
            <a:r>
              <a:rPr b="0" i="0" lang="en-US" sz="2800" u="none" cap="none" strike="noStrike">
                <a:solidFill>
                  <a:srgbClr val="080808"/>
                </a:solidFill>
                <a:latin typeface="Arial Narrow"/>
                <a:ea typeface="Arial Narrow"/>
                <a:cs typeface="Arial Narrow"/>
                <a:sym typeface="Arial Narrow"/>
              </a:rPr>
              <a:t>Come si arriva alla legge quadro sugli Incendi Boschivi ?</a:t>
            </a:r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560387" y="2132011"/>
            <a:ext cx="8424862" cy="51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D.L. 31 marzo 1998, n. 112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b="1" i="0" lang="en-US" sz="16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Conferimento di funzioni e compiti amministrativi dello Stato                                   alle Regioni ed agli Enti locali, in attuazione del Capo I della </a:t>
            </a:r>
            <a:r>
              <a:rPr b="1" i="0" lang="en-US" sz="1600" u="sng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Legge 15 marzo 1997, n. 59  </a:t>
            </a:r>
            <a:r>
              <a:rPr b="1" i="0" lang="en-US" sz="16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1" lang="en-US" sz="16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Legge delega per la riforma della pubblica amministrazione e per la semplificazione amministrativa” - nota come </a:t>
            </a:r>
            <a:r>
              <a:rPr b="1" i="0" lang="en-US" sz="16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Legge Bassanini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16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______________________________________________________ </a:t>
            </a:r>
          </a:p>
          <a:p>
            <a:pPr indent="-342900" lvl="0" marL="34290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6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( Decentramento amministrativo )</a:t>
            </a:r>
            <a:br>
              <a:rPr b="0" i="0" lang="en-US" sz="16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</a:b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0700" y="2781300"/>
            <a:ext cx="5761036" cy="4325937"/>
          </a:xfrm>
          <a:prstGeom prst="rect">
            <a:avLst/>
          </a:prstGeom>
          <a:noFill/>
          <a:ln cap="flat" cmpd="sng" w="76200">
            <a:solidFill>
              <a:srgbClr val="FFFF99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381" name="Shape 38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88900"/>
            <a:ext cx="5740400" cy="1539874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4400" y="76200"/>
            <a:ext cx="3911599" cy="2581274"/>
          </a:xfrm>
          <a:prstGeom prst="rect">
            <a:avLst/>
          </a:prstGeom>
          <a:noFill/>
          <a:ln cap="flat" cmpd="sng" w="76200">
            <a:solidFill>
              <a:srgbClr val="FFFF99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383" name="Shape 383"/>
          <p:cNvSpPr txBox="1"/>
          <p:nvPr/>
        </p:nvSpPr>
        <p:spPr>
          <a:xfrm>
            <a:off x="50800" y="1720850"/>
            <a:ext cx="5838824" cy="898524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rgbClr val="FFFF99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0" i="0" lang="en-US" sz="24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ATTIVITA’ DI INDAGINE E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24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REPERTAZIONE SCIENTIFICA</a:t>
            </a:r>
          </a:p>
        </p:txBody>
      </p:sp>
      <p:pic>
        <p:nvPicPr>
          <p:cNvPr id="384" name="Shape 384"/>
          <p:cNvPicPr preferRelativeResize="0"/>
          <p:nvPr/>
        </p:nvPicPr>
        <p:blipFill rotWithShape="1">
          <a:blip r:embed="rId6">
            <a:alphaModFix amt="74900"/>
          </a:blip>
          <a:srcRect b="0" l="0" r="0" t="0"/>
          <a:stretch/>
        </p:blipFill>
        <p:spPr>
          <a:xfrm>
            <a:off x="144461" y="1822450"/>
            <a:ext cx="647700" cy="4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725" y="2693986"/>
            <a:ext cx="5803900" cy="4164011"/>
          </a:xfrm>
          <a:prstGeom prst="rect">
            <a:avLst/>
          </a:prstGeom>
          <a:noFill/>
          <a:ln cap="flat" cmpd="sng" w="76200">
            <a:solidFill>
              <a:srgbClr val="FFFF99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44937" y="2736850"/>
            <a:ext cx="2620962" cy="1814512"/>
          </a:xfrm>
          <a:prstGeom prst="rect">
            <a:avLst/>
          </a:prstGeom>
          <a:noFill/>
          <a:ln cap="flat" cmpd="sng" w="76200">
            <a:solidFill>
              <a:srgbClr val="FFFF99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50012" y="2752725"/>
            <a:ext cx="1914525" cy="1450975"/>
          </a:xfrm>
          <a:prstGeom prst="rect">
            <a:avLst/>
          </a:prstGeom>
          <a:noFill/>
          <a:ln cap="flat" cmpd="sng" w="76200">
            <a:solidFill>
              <a:srgbClr val="FFFF99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388" name="Shape 38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24437" y="4292600"/>
            <a:ext cx="1525587" cy="1441449"/>
          </a:xfrm>
          <a:prstGeom prst="rect">
            <a:avLst/>
          </a:prstGeom>
          <a:noFill/>
          <a:ln cap="flat" cmpd="sng" w="76200">
            <a:solidFill>
              <a:srgbClr val="FFFF99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389" name="Shape 389"/>
          <p:cNvSpPr txBox="1"/>
          <p:nvPr/>
        </p:nvSpPr>
        <p:spPr>
          <a:xfrm>
            <a:off x="5961062" y="6351587"/>
            <a:ext cx="4824412" cy="822324"/>
          </a:xfrm>
          <a:prstGeom prst="rect">
            <a:avLst/>
          </a:prstGeom>
          <a:solidFill>
            <a:schemeClr val="lt2">
              <a:alpha val="61568"/>
            </a:scheme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 Black"/>
              <a:buNone/>
            </a:pPr>
            <a:r>
              <a:rPr b="1" i="0" lang="en-US" sz="2400" u="none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M.E.F.</a:t>
            </a:r>
            <a:r>
              <a:rPr b="0" i="0" lang="en-US" sz="2400" u="none">
                <a:solidFill>
                  <a:srgbClr val="FFFF00"/>
                </a:solidFill>
                <a:latin typeface="Teko"/>
                <a:ea typeface="Teko"/>
                <a:cs typeface="Teko"/>
                <a:sym typeface="Teko"/>
              </a:rPr>
              <a:t>  </a:t>
            </a:r>
            <a:r>
              <a:rPr b="0" i="1" lang="en-US" sz="2400" u="none">
                <a:solidFill>
                  <a:srgbClr val="FFFF00"/>
                </a:solidFill>
                <a:latin typeface="Teko"/>
                <a:ea typeface="Teko"/>
                <a:cs typeface="Teko"/>
                <a:sym typeface="Teko"/>
              </a:rPr>
              <a:t>( Metodo Evidenze Fisiche 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Teko"/>
              <a:buNone/>
            </a:pPr>
            <a:r>
              <a:rPr b="0" i="1" lang="en-US" sz="2400" u="none">
                <a:solidFill>
                  <a:srgbClr val="00FF00"/>
                </a:solidFill>
                <a:latin typeface="Teko"/>
                <a:ea typeface="Teko"/>
                <a:cs typeface="Teko"/>
                <a:sym typeface="Teko"/>
              </a:rPr>
              <a:t>                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Shape 39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0437" y="2071686"/>
            <a:ext cx="5126036" cy="3849686"/>
          </a:xfrm>
          <a:prstGeom prst="rect">
            <a:avLst/>
          </a:prstGeom>
          <a:noFill/>
          <a:ln cap="flat" cmpd="sng" w="76200">
            <a:solidFill>
              <a:srgbClr val="FEF800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395" name="Shape 395"/>
          <p:cNvSpPr txBox="1"/>
          <p:nvPr/>
        </p:nvSpPr>
        <p:spPr>
          <a:xfrm>
            <a:off x="76200" y="2019300"/>
            <a:ext cx="2251075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Times New Roman"/>
              <a:buNone/>
            </a:pPr>
            <a:r>
              <a:rPr b="1" i="0" lang="en-US" sz="48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Identità</a:t>
            </a:r>
          </a:p>
        </p:txBody>
      </p:sp>
      <p:pic>
        <p:nvPicPr>
          <p:cNvPr id="396" name="Shape 3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836" y="84136"/>
            <a:ext cx="9809161" cy="1916112"/>
          </a:xfrm>
          <a:prstGeom prst="rect">
            <a:avLst/>
          </a:prstGeom>
          <a:noFill/>
          <a:ln cap="flat" cmpd="sng" w="76200">
            <a:solidFill>
              <a:srgbClr val="FFFF66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397" name="Shape 397"/>
          <p:cNvSpPr txBox="1"/>
          <p:nvPr/>
        </p:nvSpPr>
        <p:spPr>
          <a:xfrm>
            <a:off x="166686" y="2779711"/>
            <a:ext cx="4429124" cy="3970337"/>
          </a:xfrm>
          <a:prstGeom prst="rect">
            <a:avLst/>
          </a:prstGeom>
          <a:solidFill>
            <a:schemeClr val="lt2">
              <a:alpha val="39607"/>
            </a:scheme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 Narrow"/>
              <a:buNone/>
            </a:pPr>
            <a:r>
              <a:rPr b="0" i="0" lang="en-US" sz="4000" u="none">
                <a:solidFill>
                  <a:srgbClr val="00FF00"/>
                </a:solidFill>
                <a:latin typeface="Arial Narrow"/>
                <a:ea typeface="Arial Narrow"/>
                <a:cs typeface="Arial Narrow"/>
                <a:sym typeface="Arial Narrow"/>
              </a:rPr>
              <a:t>Nucleo Investigativo Antincendi Boschivi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4000" u="none">
              <a:solidFill>
                <a:srgbClr val="00FF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Narrow"/>
              <a:buNone/>
            </a:pPr>
            <a:r>
              <a:rPr b="0" i="1" lang="en-US" sz="2800" u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per la difesa del patrimonio boschivo dagli incendi attraverso l’attività investigativa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4738687" y="6000750"/>
            <a:ext cx="2297111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 Black"/>
              <a:buNone/>
            </a:pPr>
            <a:r>
              <a:rPr b="1" i="0" lang="en-US" sz="400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il NIAB 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hape 4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86" y="142875"/>
            <a:ext cx="923924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1160462" y="1517650"/>
            <a:ext cx="742950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Verdana"/>
              <a:buNone/>
            </a:pPr>
            <a:r>
              <a:rPr b="0" i="0" lang="en-US" sz="24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Per consentire al Corpo Forestale dello Stato di svolgere, nelle aree percorse dal fuoco, tutti gli accertamenti e le attivit</a:t>
            </a:r>
            <a:r>
              <a:rPr b="0" i="0" lang="en-US" sz="2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à</a:t>
            </a:r>
            <a:r>
              <a:rPr b="0" i="0" lang="en-US" sz="24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tecniche necessarie per l</a:t>
            </a:r>
            <a:r>
              <a:rPr b="0" i="0" lang="en-US" sz="2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US" sz="24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individuazione del punto di inizio incendio, delle cause che lo hanno determinato e dell</a:t>
            </a:r>
            <a:r>
              <a:rPr b="0" i="0" lang="en-US" sz="2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US" sz="24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autore del delitto </a:t>
            </a:r>
            <a:r>
              <a:rPr b="0" i="0" lang="en-US" sz="2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b="0" i="0" lang="en-US" sz="24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pertanto indispensabile che tutto il personale che interviene nelle operazioni di spegnimento presti la massima attenzione a non alterare, per quanto possibile, le eventuali tracce lasciate dagli incendiari o piromani.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850900" y="214312"/>
            <a:ext cx="2971799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CORPO FORESTALE DELLO STATO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1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Centro Operativo AIB per la Lombardia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86" y="142875"/>
            <a:ext cx="923924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850900" y="1082675"/>
            <a:ext cx="8126411" cy="50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✓"/>
            </a:pP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qualora per primi si abbia la segnalazione dell</a:t>
            </a:r>
            <a:r>
              <a:rPr b="0" i="0" lang="en-US" sz="2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incendio, annotarsi gli estremi del soggetto che ha avvertito;</a:t>
            </a: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t/>
            </a:r>
            <a:endParaRPr b="0" i="0" sz="2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✓"/>
            </a:pP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durante l</a:t>
            </a:r>
            <a:r>
              <a:rPr b="0" i="0" lang="en-US" sz="2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avvicinamento al luogo dell</a:t>
            </a:r>
            <a:r>
              <a:rPr b="0" i="0" lang="en-US" sz="2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incendio cercare di memorizzare veicoli o persone che si allontanino, circolino o sostino nei pressi;</a:t>
            </a: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t/>
            </a:r>
            <a:endParaRPr b="0" i="0" sz="2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✓"/>
            </a:pP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durante le fasi di spegnimento evitare il pi</a:t>
            </a:r>
            <a:r>
              <a:rPr b="0" i="0" lang="en-US" sz="2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ù</a:t>
            </a: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possibile di calpestare o bagnare senza scopo le aree gi</a:t>
            </a:r>
            <a:r>
              <a:rPr b="0" i="0" lang="en-US" sz="2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à</a:t>
            </a: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percorse dal fuoco, limitando l</a:t>
            </a:r>
            <a:r>
              <a:rPr b="0" i="0" lang="en-US" sz="2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intervento ed il calpestio alle zone dove l</a:t>
            </a:r>
            <a:r>
              <a:rPr b="0" i="0" lang="en-US" sz="2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incendio </a:t>
            </a:r>
            <a:r>
              <a:rPr b="0" i="0" lang="en-US" sz="2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in atto;</a:t>
            </a: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t/>
            </a:r>
            <a:endParaRPr b="0" i="0" sz="2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✓"/>
            </a:pP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non introdursi con i veicoli all</a:t>
            </a:r>
            <a:r>
              <a:rPr b="0" i="0" lang="en-US" sz="2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interno delle zone bruciate o limitrofe se ciò non sia assolutamente necessario, al fine di non cancellare eventuali impronte di pneumatici o di scarpe;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850900" y="214312"/>
            <a:ext cx="2971799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CORPO FORESTALE DELLO STATO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1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Centro Operativo AIB per la Lombardia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hape 4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86" y="142875"/>
            <a:ext cx="923924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850900" y="1103312"/>
            <a:ext cx="8126411" cy="6002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✓"/>
            </a:pP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nessuna cosa esistente sul luogo, anche se ritenuta insignificante o non attinente con l’incendio, dovrà essere maneggiata, raccolta o spostata; allo stesso modo non abbandonare alcunché;</a:t>
            </a: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t/>
            </a:r>
            <a:endParaRPr b="0" i="0" sz="800" u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✓"/>
            </a:pP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di qualsiasi cosa rinvenuta, con particolare riferimento ad eventuali meccanismi d’accensione facilmente riconoscibili, si dovrà avvisare il personale forestale astenendosi dal maneggiarla, raccoglierla o spostarla;</a:t>
            </a: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t/>
            </a:r>
            <a:endParaRPr b="0" i="0" sz="800" u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✓"/>
            </a:pP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astenersi rigorosamente dal fare ingresso o bagnare le zone dell’incendio delimitate dal nastro a bande bianche e rosse posizionato dal personale del Corpo Forestale dello Stato poiché tali aree saranno soggette a particolari accertamenti;</a:t>
            </a: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r>
              <a:t/>
            </a:r>
            <a:endParaRPr b="0" i="0" sz="800" u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✓"/>
            </a:pPr>
            <a:r>
              <a:rPr b="0" i="0" lang="en-US" sz="2000" u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informare di qualsiasi cosa o fatto sospetto il personale del Corpo Forestale dello Stato.</a:t>
            </a: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2000" u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2000" u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850900" y="214312"/>
            <a:ext cx="2971799" cy="400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CORPO FORESTALE DELLO STATO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1" i="0" lang="en-US" sz="1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Centro Operativo AIB per la Lombardia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/>
        </p:nvSpPr>
        <p:spPr>
          <a:xfrm>
            <a:off x="273050" y="333375"/>
            <a:ext cx="9359900" cy="169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1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REPERTAZIONE TECNICA E INDIVIDUAZIONE DELLE CAUSE D'INCENDIO BOSCHIVO CON L'APPLICAZONE DEL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1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32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M.E.F. Metodo Evidenze Fisiche</a:t>
            </a:r>
            <a:r>
              <a:rPr b="1" i="0" lang="en-US" sz="24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1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__________Campagna AIB 2011___________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273050" y="2451100"/>
            <a:ext cx="9288461" cy="3910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 oggi sono </a:t>
            </a:r>
            <a:r>
              <a:rPr b="1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218</a:t>
            </a: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gli incendi che hanno colpito in nostro territorio,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1" i="0" lang="en-US" sz="2400" u="sng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più dell' 85%</a:t>
            </a:r>
            <a:r>
              <a:rPr b="1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 questi eventi sono stati Repertati 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800" u="none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Teniamo conto che il Programma Operativo 2011 fissava, come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obbiettivo ai Comandi Regionali, delle percentuali al numero degli aventi accaduti nell'eseguire accurata attività di analisi e repertazione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Parametro    del </a:t>
            </a:r>
            <a:r>
              <a:rPr b="1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15%</a:t>
            </a: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per chi ha oltre  </a:t>
            </a:r>
            <a:r>
              <a:rPr b="1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300 INCENDI</a:t>
            </a: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annui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Parametro del </a:t>
            </a:r>
            <a:r>
              <a:rPr b="1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25%</a:t>
            </a: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per chi ha da </a:t>
            </a:r>
            <a:r>
              <a:rPr b="1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a 200 INCENDI </a:t>
            </a: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annui 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990600" y="1211262"/>
            <a:ext cx="7543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1447800" y="2971800"/>
            <a:ext cx="2897186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631825" y="2857500"/>
            <a:ext cx="3735386" cy="1570036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0000F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Chiunque cagioni un incendio su boschi, selve, foreste o vivai forestali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631825" y="4538662"/>
            <a:ext cx="3735386" cy="466725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0000F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cagionato per colpa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5745162" y="4251325"/>
            <a:ext cx="3455986" cy="831850"/>
          </a:xfrm>
          <a:prstGeom prst="rect">
            <a:avLst/>
          </a:prstGeom>
          <a:solidFill>
            <a:srgbClr val="FEF800"/>
          </a:solidFill>
          <a:ln cap="flat" cmpd="sng" w="9525">
            <a:solidFill>
              <a:srgbClr val="0000F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Reclusione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 1 a 5 anni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5745162" y="3184525"/>
            <a:ext cx="3455986" cy="831850"/>
          </a:xfrm>
          <a:prstGeom prst="rect">
            <a:avLst/>
          </a:prstGeom>
          <a:solidFill>
            <a:srgbClr val="FEF800"/>
          </a:solidFill>
          <a:ln cap="flat" cmpd="sng" w="9525">
            <a:solidFill>
              <a:srgbClr val="0000F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Reclusione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 4 a 10 anni</a:t>
            </a:r>
          </a:p>
        </p:txBody>
      </p:sp>
      <p:sp>
        <p:nvSpPr>
          <p:cNvPr id="436" name="Shape 436"/>
          <p:cNvSpPr/>
          <p:nvPr/>
        </p:nvSpPr>
        <p:spPr>
          <a:xfrm>
            <a:off x="4592637" y="4467225"/>
            <a:ext cx="838199" cy="5333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FF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7" name="Shape 437"/>
          <p:cNvSpPr/>
          <p:nvPr/>
        </p:nvSpPr>
        <p:spPr>
          <a:xfrm>
            <a:off x="4592637" y="3471862"/>
            <a:ext cx="838199" cy="533399"/>
          </a:xfrm>
          <a:prstGeom prst="rightArrow">
            <a:avLst>
              <a:gd fmla="val 14564" name="adj1"/>
              <a:gd fmla="val 5657" name="adj2"/>
            </a:avLst>
          </a:prstGeom>
          <a:solidFill>
            <a:srgbClr val="00FFFF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Shape 438"/>
          <p:cNvSpPr txBox="1"/>
          <p:nvPr/>
        </p:nvSpPr>
        <p:spPr>
          <a:xfrm>
            <a:off x="57150" y="28575"/>
            <a:ext cx="9848849" cy="2105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Times New Roman"/>
              <a:buNone/>
            </a:pPr>
            <a:r>
              <a:rPr b="1" i="0" lang="en-US" sz="48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Legge  n° 353 / 2000</a:t>
            </a:r>
            <a:r>
              <a:rPr b="1" i="1" lang="en-US" sz="24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imes New Roman"/>
              <a:buNone/>
            </a:pPr>
            <a:r>
              <a:rPr b="1" i="0" lang="en-US" sz="28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Articolo 11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b="0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 modifiche al Codice Penale 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Shape 439"/>
          <p:cNvSpPr txBox="1"/>
          <p:nvPr/>
        </p:nvSpPr>
        <p:spPr>
          <a:xfrm>
            <a:off x="560387" y="1773236"/>
            <a:ext cx="8785225" cy="106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Nel Codice Penale è inserito l’articolo 423 – bis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 </a:t>
            </a:r>
            <a:r>
              <a:rPr b="1" i="0" lang="en-US" sz="24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Incendio boschivo</a:t>
            </a:r>
            <a:r>
              <a:rPr b="0" i="0" lang="en-US" sz="240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)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1136650" y="5661025"/>
            <a:ext cx="77041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1" name="Shape 441"/>
          <p:cNvSpPr txBox="1"/>
          <p:nvPr/>
        </p:nvSpPr>
        <p:spPr>
          <a:xfrm>
            <a:off x="631825" y="5314950"/>
            <a:ext cx="8713786" cy="1187449"/>
          </a:xfrm>
          <a:prstGeom prst="rect">
            <a:avLst/>
          </a:prstGeom>
          <a:solidFill>
            <a:srgbClr val="FF0000">
              <a:alpha val="34509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 pene sopra previste sono aumentate se dall’incendio deriva pericolo per edifici o danno su aree protette, ovvero sono aumentate della metà se ne deriva un danno grave e persistente all’ambiente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type="ctrTitle"/>
          </p:nvPr>
        </p:nvSpPr>
        <p:spPr>
          <a:xfrm>
            <a:off x="1238250" y="533400"/>
            <a:ext cx="84200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Narrow"/>
              <a:buNone/>
            </a:pPr>
            <a:r>
              <a:rPr b="1" i="1" lang="en-US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  </a:t>
            </a:r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5875"/>
            <a:ext cx="10209212" cy="711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636" y="328612"/>
            <a:ext cx="1752600" cy="103028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Shape 449"/>
          <p:cNvSpPr/>
          <p:nvPr/>
        </p:nvSpPr>
        <p:spPr>
          <a:xfrm>
            <a:off x="2289175" y="549275"/>
            <a:ext cx="6481761" cy="79216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miter/>
                  <a:headEnd len="med" w="med" type="none"/>
                  <a:tailEnd len="med" w="med" type="none"/>
                </a:ln>
                <a:solidFill>
                  <a:srgbClr val="FFFF00"/>
                </a:solidFill>
                <a:latin typeface="Arial"/>
              </a:rPr>
              <a:t>Corpo Forestale dello Stato  </a:t>
            </a:r>
          </a:p>
        </p:txBody>
      </p:sp>
      <p:sp>
        <p:nvSpPr>
          <p:cNvPr id="450" name="Shape 450"/>
          <p:cNvSpPr/>
          <p:nvPr/>
        </p:nvSpPr>
        <p:spPr>
          <a:xfrm>
            <a:off x="7905750" y="6021387"/>
            <a:ext cx="1511300" cy="57626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 cap="flat" cmpd="sng" w="9525">
                  <a:solidFill>
                    <a:schemeClr val="lt2"/>
                  </a:solidFill>
                  <a:prstDash val="solid"/>
                  <a:miter/>
                  <a:headEnd len="med" w="med" type="none"/>
                  <a:tailEnd len="med" w="med" type="none"/>
                </a:ln>
                <a:solidFill>
                  <a:srgbClr val="FFFF00"/>
                </a:solidFill>
                <a:latin typeface="Arial"/>
              </a:rPr>
              <a:t>1515 </a:t>
            </a:r>
          </a:p>
        </p:txBody>
      </p:sp>
      <p:grpSp>
        <p:nvGrpSpPr>
          <p:cNvPr id="451" name="Shape 451"/>
          <p:cNvGrpSpPr/>
          <p:nvPr/>
        </p:nvGrpSpPr>
        <p:grpSpPr>
          <a:xfrm>
            <a:off x="3432175" y="6175375"/>
            <a:ext cx="4468811" cy="554037"/>
            <a:chOff x="3432175" y="6175375"/>
            <a:chExt cx="4468811" cy="554037"/>
          </a:xfrm>
        </p:grpSpPr>
        <p:pic>
          <p:nvPicPr>
            <p:cNvPr id="452" name="Shape 4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432175" y="6175375"/>
              <a:ext cx="4468811" cy="554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Shape 453"/>
            <p:cNvSpPr txBox="1"/>
            <p:nvPr/>
          </p:nvSpPr>
          <p:spPr>
            <a:xfrm>
              <a:off x="3448050" y="6191250"/>
              <a:ext cx="4440237" cy="5238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 Narrow"/>
                <a:buNone/>
              </a:pPr>
              <a:r>
                <a:rPr b="0" i="0" lang="en-US" sz="2800" u="none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Centro Operativo AIB Lombardia</a:t>
              </a:r>
            </a:p>
          </p:txBody>
        </p:sp>
      </p:grpSp>
      <p:sp>
        <p:nvSpPr>
          <p:cNvPr id="454" name="Shape 454"/>
          <p:cNvSpPr/>
          <p:nvPr/>
        </p:nvSpPr>
        <p:spPr>
          <a:xfrm>
            <a:off x="8739186" y="1000125"/>
            <a:ext cx="930275" cy="7143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60000" y="15000"/>
                </a:moveTo>
                <a:cubicBezTo>
                  <a:pt x="61908" y="14999"/>
                  <a:pt x="63455" y="35147"/>
                  <a:pt x="63455" y="59999"/>
                </a:cubicBezTo>
                <a:cubicBezTo>
                  <a:pt x="63455" y="84852"/>
                  <a:pt x="61908" y="104999"/>
                  <a:pt x="60000" y="105000"/>
                </a:cubicBezTo>
                <a:cubicBezTo>
                  <a:pt x="58091" y="105000"/>
                  <a:pt x="56544" y="84852"/>
                  <a:pt x="56544" y="60000"/>
                </a:cubicBezTo>
                <a:cubicBezTo>
                  <a:pt x="56544" y="35147"/>
                  <a:pt x="58091" y="15000"/>
                  <a:pt x="60000" y="15000"/>
                </a:cubicBezTo>
                <a:close/>
              </a:path>
              <a:path extrusionOk="0" fill="darken" h="120000" w="120000">
                <a:moveTo>
                  <a:pt x="60000" y="15000"/>
                </a:moveTo>
                <a:cubicBezTo>
                  <a:pt x="61908" y="14999"/>
                  <a:pt x="63455" y="35147"/>
                  <a:pt x="63455" y="59999"/>
                </a:cubicBezTo>
                <a:cubicBezTo>
                  <a:pt x="63455" y="84852"/>
                  <a:pt x="61908" y="104999"/>
                  <a:pt x="60000" y="105000"/>
                </a:cubicBezTo>
                <a:cubicBezTo>
                  <a:pt x="58091" y="105000"/>
                  <a:pt x="56544" y="84852"/>
                  <a:pt x="56544" y="60000"/>
                </a:cubicBezTo>
                <a:cubicBezTo>
                  <a:pt x="56544" y="35147"/>
                  <a:pt x="58091" y="15000"/>
                  <a:pt x="60000" y="15000"/>
                </a:cubicBezTo>
                <a:close/>
                <a:moveTo>
                  <a:pt x="60000" y="17812"/>
                </a:moveTo>
                <a:cubicBezTo>
                  <a:pt x="60357" y="17812"/>
                  <a:pt x="60647" y="21590"/>
                  <a:pt x="60647" y="26250"/>
                </a:cubicBezTo>
                <a:cubicBezTo>
                  <a:pt x="60647" y="30909"/>
                  <a:pt x="60357" y="34687"/>
                  <a:pt x="60000" y="34687"/>
                </a:cubicBezTo>
                <a:cubicBezTo>
                  <a:pt x="59642" y="34687"/>
                  <a:pt x="59352" y="30909"/>
                  <a:pt x="59352" y="26250"/>
                </a:cubicBezTo>
                <a:cubicBezTo>
                  <a:pt x="59352" y="21590"/>
                  <a:pt x="59642" y="17812"/>
                  <a:pt x="60000" y="17812"/>
                </a:cubicBezTo>
                <a:moveTo>
                  <a:pt x="58704" y="43125"/>
                </a:moveTo>
                <a:lnTo>
                  <a:pt x="58704" y="48750"/>
                </a:lnTo>
                <a:lnTo>
                  <a:pt x="59352" y="48750"/>
                </a:lnTo>
                <a:lnTo>
                  <a:pt x="59352" y="88125"/>
                </a:lnTo>
                <a:lnTo>
                  <a:pt x="58704" y="88125"/>
                </a:lnTo>
                <a:lnTo>
                  <a:pt x="58704" y="93750"/>
                </a:lnTo>
                <a:lnTo>
                  <a:pt x="61295" y="93750"/>
                </a:lnTo>
                <a:lnTo>
                  <a:pt x="61295" y="88125"/>
                </a:lnTo>
                <a:lnTo>
                  <a:pt x="60647" y="88125"/>
                </a:lnTo>
                <a:lnTo>
                  <a:pt x="60647" y="43125"/>
                </a:lnTo>
                <a:close/>
              </a:path>
              <a:path extrusionOk="0" fill="lighten" h="120000" w="120000">
                <a:moveTo>
                  <a:pt x="60000" y="17812"/>
                </a:moveTo>
                <a:cubicBezTo>
                  <a:pt x="60357" y="17812"/>
                  <a:pt x="60647" y="21590"/>
                  <a:pt x="60647" y="26250"/>
                </a:cubicBezTo>
                <a:cubicBezTo>
                  <a:pt x="60647" y="30909"/>
                  <a:pt x="60357" y="34687"/>
                  <a:pt x="60000" y="34687"/>
                </a:cubicBezTo>
                <a:cubicBezTo>
                  <a:pt x="59642" y="34687"/>
                  <a:pt x="59352" y="30909"/>
                  <a:pt x="59352" y="26250"/>
                </a:cubicBezTo>
                <a:cubicBezTo>
                  <a:pt x="59352" y="21590"/>
                  <a:pt x="59642" y="17812"/>
                  <a:pt x="60000" y="17812"/>
                </a:cubicBezTo>
                <a:moveTo>
                  <a:pt x="58704" y="43125"/>
                </a:moveTo>
                <a:lnTo>
                  <a:pt x="60647" y="43125"/>
                </a:lnTo>
                <a:lnTo>
                  <a:pt x="60647" y="88125"/>
                </a:lnTo>
                <a:lnTo>
                  <a:pt x="61295" y="88125"/>
                </a:lnTo>
                <a:lnTo>
                  <a:pt x="61295" y="93750"/>
                </a:lnTo>
                <a:lnTo>
                  <a:pt x="58704" y="93750"/>
                </a:lnTo>
                <a:lnTo>
                  <a:pt x="58704" y="88125"/>
                </a:lnTo>
                <a:lnTo>
                  <a:pt x="59352" y="88125"/>
                </a:lnTo>
                <a:lnTo>
                  <a:pt x="59352" y="48750"/>
                </a:lnTo>
                <a:lnTo>
                  <a:pt x="58704" y="48750"/>
                </a:lnTo>
                <a:close/>
              </a:path>
              <a:path extrusionOk="0" fill="none" h="120000" w="120000">
                <a:moveTo>
                  <a:pt x="60000" y="15000"/>
                </a:moveTo>
                <a:cubicBezTo>
                  <a:pt x="61908" y="14999"/>
                  <a:pt x="63455" y="35147"/>
                  <a:pt x="63455" y="59999"/>
                </a:cubicBezTo>
                <a:cubicBezTo>
                  <a:pt x="63455" y="84852"/>
                  <a:pt x="61908" y="104999"/>
                  <a:pt x="60000" y="105000"/>
                </a:cubicBezTo>
                <a:cubicBezTo>
                  <a:pt x="58091" y="105000"/>
                  <a:pt x="56544" y="84852"/>
                  <a:pt x="56544" y="60000"/>
                </a:cubicBezTo>
                <a:cubicBezTo>
                  <a:pt x="56544" y="35147"/>
                  <a:pt x="58091" y="15000"/>
                  <a:pt x="60000" y="15000"/>
                </a:cubicBezTo>
                <a:close/>
                <a:moveTo>
                  <a:pt x="60000" y="17812"/>
                </a:moveTo>
                <a:cubicBezTo>
                  <a:pt x="60357" y="17812"/>
                  <a:pt x="60647" y="21590"/>
                  <a:pt x="60647" y="26250"/>
                </a:cubicBezTo>
                <a:cubicBezTo>
                  <a:pt x="60647" y="30909"/>
                  <a:pt x="60357" y="34687"/>
                  <a:pt x="60000" y="34687"/>
                </a:cubicBezTo>
                <a:cubicBezTo>
                  <a:pt x="59642" y="34687"/>
                  <a:pt x="59352" y="30909"/>
                  <a:pt x="59352" y="26250"/>
                </a:cubicBezTo>
                <a:cubicBezTo>
                  <a:pt x="59352" y="21590"/>
                  <a:pt x="59642" y="17812"/>
                  <a:pt x="60000" y="17812"/>
                </a:cubicBezTo>
                <a:moveTo>
                  <a:pt x="58704" y="43125"/>
                </a:moveTo>
                <a:lnTo>
                  <a:pt x="60647" y="43125"/>
                </a:lnTo>
                <a:lnTo>
                  <a:pt x="60647" y="88125"/>
                </a:lnTo>
                <a:lnTo>
                  <a:pt x="61295" y="88125"/>
                </a:lnTo>
                <a:lnTo>
                  <a:pt x="61295" y="93750"/>
                </a:lnTo>
                <a:lnTo>
                  <a:pt x="58704" y="93750"/>
                </a:lnTo>
                <a:lnTo>
                  <a:pt x="58704" y="88125"/>
                </a:lnTo>
                <a:lnTo>
                  <a:pt x="59352" y="88125"/>
                </a:lnTo>
                <a:lnTo>
                  <a:pt x="59352" y="48750"/>
                </a:lnTo>
                <a:lnTo>
                  <a:pt x="58704" y="4875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166686" y="6858000"/>
            <a:ext cx="2428875" cy="1095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60000" y="15000"/>
                </a:moveTo>
                <a:cubicBezTo>
                  <a:pt x="61120" y="14999"/>
                  <a:pt x="62029" y="35147"/>
                  <a:pt x="62029" y="59999"/>
                </a:cubicBezTo>
                <a:cubicBezTo>
                  <a:pt x="62029" y="84852"/>
                  <a:pt x="61120" y="104999"/>
                  <a:pt x="60000" y="105000"/>
                </a:cubicBezTo>
                <a:cubicBezTo>
                  <a:pt x="58879" y="105000"/>
                  <a:pt x="57970" y="84852"/>
                  <a:pt x="57970" y="60000"/>
                </a:cubicBezTo>
                <a:cubicBezTo>
                  <a:pt x="57970" y="35147"/>
                  <a:pt x="58879" y="15000"/>
                  <a:pt x="60000" y="15000"/>
                </a:cubicBezTo>
                <a:close/>
              </a:path>
              <a:path extrusionOk="0" fill="darken" h="120000" w="120000">
                <a:moveTo>
                  <a:pt x="60000" y="15000"/>
                </a:moveTo>
                <a:cubicBezTo>
                  <a:pt x="61120" y="14999"/>
                  <a:pt x="62029" y="35147"/>
                  <a:pt x="62029" y="59999"/>
                </a:cubicBezTo>
                <a:cubicBezTo>
                  <a:pt x="62029" y="84852"/>
                  <a:pt x="61120" y="104999"/>
                  <a:pt x="60000" y="105000"/>
                </a:cubicBezTo>
                <a:cubicBezTo>
                  <a:pt x="58879" y="105000"/>
                  <a:pt x="57970" y="84852"/>
                  <a:pt x="57970" y="60000"/>
                </a:cubicBezTo>
                <a:cubicBezTo>
                  <a:pt x="57970" y="35147"/>
                  <a:pt x="58879" y="15000"/>
                  <a:pt x="60000" y="15000"/>
                </a:cubicBezTo>
                <a:close/>
                <a:moveTo>
                  <a:pt x="60000" y="17812"/>
                </a:moveTo>
                <a:cubicBezTo>
                  <a:pt x="60210" y="17812"/>
                  <a:pt x="60380" y="21590"/>
                  <a:pt x="60380" y="26249"/>
                </a:cubicBezTo>
                <a:cubicBezTo>
                  <a:pt x="60380" y="30909"/>
                  <a:pt x="60210" y="34687"/>
                  <a:pt x="60000" y="34687"/>
                </a:cubicBezTo>
                <a:cubicBezTo>
                  <a:pt x="59789" y="34687"/>
                  <a:pt x="59619" y="30909"/>
                  <a:pt x="59619" y="26250"/>
                </a:cubicBezTo>
                <a:cubicBezTo>
                  <a:pt x="59619" y="21590"/>
                  <a:pt x="59789" y="17812"/>
                  <a:pt x="60000" y="17812"/>
                </a:cubicBezTo>
                <a:moveTo>
                  <a:pt x="59238" y="43125"/>
                </a:moveTo>
                <a:lnTo>
                  <a:pt x="59238" y="48750"/>
                </a:lnTo>
                <a:lnTo>
                  <a:pt x="59619" y="48750"/>
                </a:lnTo>
                <a:lnTo>
                  <a:pt x="59619" y="88125"/>
                </a:lnTo>
                <a:lnTo>
                  <a:pt x="59238" y="88125"/>
                </a:lnTo>
                <a:lnTo>
                  <a:pt x="59238" y="93750"/>
                </a:lnTo>
                <a:lnTo>
                  <a:pt x="60761" y="93750"/>
                </a:lnTo>
                <a:lnTo>
                  <a:pt x="60761" y="88125"/>
                </a:lnTo>
                <a:lnTo>
                  <a:pt x="60380" y="88125"/>
                </a:lnTo>
                <a:lnTo>
                  <a:pt x="60380" y="43125"/>
                </a:lnTo>
                <a:close/>
              </a:path>
              <a:path extrusionOk="0" fill="lighten" h="120000" w="120000">
                <a:moveTo>
                  <a:pt x="60000" y="17812"/>
                </a:moveTo>
                <a:cubicBezTo>
                  <a:pt x="60210" y="17812"/>
                  <a:pt x="60380" y="21590"/>
                  <a:pt x="60380" y="26249"/>
                </a:cubicBezTo>
                <a:cubicBezTo>
                  <a:pt x="60380" y="30909"/>
                  <a:pt x="60210" y="34687"/>
                  <a:pt x="60000" y="34687"/>
                </a:cubicBezTo>
                <a:cubicBezTo>
                  <a:pt x="59789" y="34687"/>
                  <a:pt x="59619" y="30909"/>
                  <a:pt x="59619" y="26250"/>
                </a:cubicBezTo>
                <a:cubicBezTo>
                  <a:pt x="59619" y="21590"/>
                  <a:pt x="59789" y="17812"/>
                  <a:pt x="60000" y="17812"/>
                </a:cubicBezTo>
                <a:moveTo>
                  <a:pt x="59238" y="43125"/>
                </a:moveTo>
                <a:lnTo>
                  <a:pt x="60380" y="43125"/>
                </a:lnTo>
                <a:lnTo>
                  <a:pt x="60380" y="88125"/>
                </a:lnTo>
                <a:lnTo>
                  <a:pt x="60761" y="88125"/>
                </a:lnTo>
                <a:lnTo>
                  <a:pt x="60761" y="93750"/>
                </a:lnTo>
                <a:lnTo>
                  <a:pt x="59238" y="93750"/>
                </a:lnTo>
                <a:lnTo>
                  <a:pt x="59238" y="88125"/>
                </a:lnTo>
                <a:lnTo>
                  <a:pt x="59619" y="88125"/>
                </a:lnTo>
                <a:lnTo>
                  <a:pt x="59619" y="48750"/>
                </a:lnTo>
                <a:lnTo>
                  <a:pt x="59238" y="48750"/>
                </a:lnTo>
                <a:close/>
              </a:path>
              <a:path extrusionOk="0" fill="none" h="120000" w="120000">
                <a:moveTo>
                  <a:pt x="60000" y="15000"/>
                </a:moveTo>
                <a:cubicBezTo>
                  <a:pt x="61120" y="14999"/>
                  <a:pt x="62029" y="35147"/>
                  <a:pt x="62029" y="59999"/>
                </a:cubicBezTo>
                <a:cubicBezTo>
                  <a:pt x="62029" y="84852"/>
                  <a:pt x="61120" y="104999"/>
                  <a:pt x="60000" y="105000"/>
                </a:cubicBezTo>
                <a:cubicBezTo>
                  <a:pt x="58879" y="105000"/>
                  <a:pt x="57970" y="84852"/>
                  <a:pt x="57970" y="60000"/>
                </a:cubicBezTo>
                <a:cubicBezTo>
                  <a:pt x="57970" y="35147"/>
                  <a:pt x="58879" y="15000"/>
                  <a:pt x="60000" y="15000"/>
                </a:cubicBezTo>
                <a:close/>
                <a:moveTo>
                  <a:pt x="60000" y="17812"/>
                </a:moveTo>
                <a:cubicBezTo>
                  <a:pt x="60210" y="17812"/>
                  <a:pt x="60380" y="21590"/>
                  <a:pt x="60380" y="26249"/>
                </a:cubicBezTo>
                <a:cubicBezTo>
                  <a:pt x="60380" y="30909"/>
                  <a:pt x="60210" y="34687"/>
                  <a:pt x="60000" y="34687"/>
                </a:cubicBezTo>
                <a:cubicBezTo>
                  <a:pt x="59789" y="34687"/>
                  <a:pt x="59619" y="30909"/>
                  <a:pt x="59619" y="26250"/>
                </a:cubicBezTo>
                <a:cubicBezTo>
                  <a:pt x="59619" y="21590"/>
                  <a:pt x="59789" y="17812"/>
                  <a:pt x="60000" y="17812"/>
                </a:cubicBezTo>
                <a:moveTo>
                  <a:pt x="59238" y="43125"/>
                </a:moveTo>
                <a:lnTo>
                  <a:pt x="60380" y="43125"/>
                </a:lnTo>
                <a:lnTo>
                  <a:pt x="60380" y="88125"/>
                </a:lnTo>
                <a:lnTo>
                  <a:pt x="60761" y="88125"/>
                </a:lnTo>
                <a:lnTo>
                  <a:pt x="60761" y="93750"/>
                </a:lnTo>
                <a:lnTo>
                  <a:pt x="59238" y="93750"/>
                </a:lnTo>
                <a:lnTo>
                  <a:pt x="59238" y="88125"/>
                </a:lnTo>
                <a:lnTo>
                  <a:pt x="59619" y="88125"/>
                </a:lnTo>
                <a:lnTo>
                  <a:pt x="59619" y="48750"/>
                </a:lnTo>
                <a:lnTo>
                  <a:pt x="59238" y="4875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631825" y="115886"/>
            <a:ext cx="8504236" cy="993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 Narrow"/>
              <a:buNone/>
            </a:pPr>
            <a:r>
              <a:rPr b="1" i="1" lang="en-US" sz="2800" u="none" cap="none" strike="noStrike">
                <a:solidFill>
                  <a:srgbClr val="080808"/>
                </a:solidFill>
                <a:latin typeface="Arial Narrow"/>
                <a:ea typeface="Arial Narrow"/>
                <a:cs typeface="Arial Narrow"/>
                <a:sym typeface="Arial Narrow"/>
              </a:rPr>
              <a:t> la genesi normativa……..</a:t>
            </a:r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193675" y="1773236"/>
            <a:ext cx="8647112" cy="51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55600" lvl="0" marL="355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Capo VIII Protezione civile</a:t>
            </a:r>
          </a:p>
          <a:p>
            <a:pPr indent="-355600" lvl="0" marL="355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Art. 107 (Funzioni mantenute allo Stato)</a:t>
            </a:r>
          </a:p>
          <a:p>
            <a:pPr indent="-355600" lvl="0" marL="355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3556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Ai sensi dell'articolo 1, comma 4, lettera c), della legge 15 marzo 1997, n. 59, hanno rilievo nazionale i compiti relativi:</a:t>
            </a:r>
          </a:p>
          <a:p>
            <a:pPr indent="-355600" lvl="0" marL="355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	[</a:t>
            </a:r>
            <a:r>
              <a:rPr b="0" i="1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Omissis</a:t>
            </a: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indent="-355600" lvl="0" marL="3556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1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f) alle funzione operative riguardanti:</a:t>
            </a:r>
          </a:p>
          <a:p>
            <a:pPr indent="-355600" lvl="0" marL="355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1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b="0" i="1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Omissis</a:t>
            </a: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indent="-355600" lvl="0" marL="3556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1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3) il soccorso tecnico urgente, la prevenzione e lo spegnimento degli incendi e lo spegnimento con mezzi aerei degli incendi boschivi ( COAU );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88950" y="981075"/>
            <a:ext cx="4621211" cy="461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 Black"/>
              <a:buNone/>
            </a:pPr>
            <a:r>
              <a:rPr b="0" i="0" lang="en-US" sz="2400" u="non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D.L. 31 marzo 1998, n. 112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482600" y="63500"/>
            <a:ext cx="8502649" cy="993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 Narrow"/>
              <a:buNone/>
            </a:pPr>
            <a:r>
              <a:rPr b="1" i="1" lang="en-US" sz="2800" u="none" cap="none" strike="noStrike">
                <a:solidFill>
                  <a:srgbClr val="080808"/>
                </a:solidFill>
                <a:latin typeface="Arial Narrow"/>
                <a:ea typeface="Arial Narrow"/>
                <a:cs typeface="Arial Narrow"/>
                <a:sym typeface="Arial Narrow"/>
              </a:rPr>
              <a:t> la genesi normativa……..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0" y="6408737"/>
            <a:ext cx="9906000" cy="476249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chemeClr val="accen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488950" y="908050"/>
            <a:ext cx="4621211" cy="461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 Black"/>
              <a:buNone/>
            </a:pPr>
            <a:r>
              <a:rPr b="0" i="0" lang="en-US" sz="2400" u="non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D.L. 31 marzo 1998, n. 112</a:t>
            </a:r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350837" y="1609725"/>
            <a:ext cx="8269286" cy="4846636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55600" lvl="0" marL="355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Capo VIII Protezione civile</a:t>
            </a:r>
          </a:p>
          <a:p>
            <a:pPr indent="-355600" lvl="0" marL="355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Art. 108 (Funzioni conferite alle Regioni e agli Enti locali)</a:t>
            </a:r>
          </a:p>
          <a:p>
            <a:pPr indent="-355600" lvl="0" marL="355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3556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Tutte le funzioni amministrative non espressamente indicate nelle disposizioni dell'articolo 107 sono conferite alle Regioni e agli Enti locali e tra queste, in particolare:</a:t>
            </a:r>
          </a:p>
          <a:p>
            <a:pPr indent="-355600" lvl="0" marL="355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	[</a:t>
            </a:r>
            <a:r>
              <a:rPr b="0" i="1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Omissis</a:t>
            </a: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indent="-355600" lvl="0" marL="3556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1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a) sono attribuite alle regioni le funzioni relative:</a:t>
            </a:r>
          </a:p>
          <a:p>
            <a:pPr indent="-355600" lvl="0" marL="3556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b="0" i="1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Omissis</a:t>
            </a: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indent="-355600" lvl="0" marL="355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	5) allo spegnimento degli incendi boschivi</a:t>
            </a:r>
            <a:r>
              <a:rPr b="0" i="0" lang="en-US" sz="20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, fatto salvo quanto stabilito al punto 3) della lettera f) del comma 1 dell'articolo 107;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300037" y="-157161"/>
            <a:ext cx="8504236" cy="993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 Narrow"/>
              <a:buNone/>
            </a:pPr>
            <a:r>
              <a:rPr b="1" i="1" lang="en-US" sz="2800" u="none" cap="none" strike="noStrike">
                <a:solidFill>
                  <a:srgbClr val="00B05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1" i="1" lang="en-US" sz="28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la genesi normativa……..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333375" y="765175"/>
            <a:ext cx="8597899" cy="1938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 Black"/>
              <a:buNone/>
            </a:pPr>
            <a:r>
              <a:rPr b="0" i="0" lang="en-US" sz="2400" u="non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D.L. 31 marzo 1998, n. 112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2400" u="none">
              <a:solidFill>
                <a:srgbClr val="080808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t/>
            </a:r>
            <a:endParaRPr b="0" i="0" sz="2400" u="none">
              <a:solidFill>
                <a:srgbClr val="080808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 Black"/>
              <a:buNone/>
            </a:pPr>
            <a:r>
              <a:rPr b="1" i="0" lang="en-US" sz="2400" u="non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LEGGE 21 NOVEMBRE 2000, N. 353</a:t>
            </a:r>
            <a:br>
              <a:rPr b="1" i="0" lang="en-US" sz="2400" u="non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0" i="0" lang="en-US" sz="2400" u="none">
                <a:solidFill>
                  <a:srgbClr val="080808"/>
                </a:solidFill>
                <a:latin typeface="Arial Narrow"/>
                <a:ea typeface="Arial Narrow"/>
                <a:cs typeface="Arial Narrow"/>
                <a:sym typeface="Arial Narrow"/>
              </a:rPr>
              <a:t>Legge quadro in materia di incendi boschivi</a:t>
            </a:r>
          </a:p>
        </p:txBody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193675" y="2759075"/>
            <a:ext cx="9223375" cy="4846636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14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Art. 3. 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Piano regionale di previsione, prevenzione e lotta attiva contro gli incendi boschivi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comma 1. ) 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Le regioni </a:t>
            </a:r>
            <a:r>
              <a:rPr b="0" i="0" lang="en-US" sz="1400" u="sng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approvano il piano regionale per la programmazione delle attività di previsione prevenzione e lotta attiva contro gli incendi boschivi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, sulla base di linee guida e di direttive deliberate, entro sessanta giorni dalla data di entrata in vigore della presente legge ……[</a:t>
            </a:r>
            <a:r>
              <a:rPr b="0" i="1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Omissis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].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1" i="0" lang="en-US" sz="14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Art. 7. 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Lotta attiva contro gli incendi boschivi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comma 3.) </a:t>
            </a:r>
            <a:r>
              <a:rPr b="0" i="0" lang="en-US" sz="1400" u="sng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Le regioni programmano la lotta attiva 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b="0" i="1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Omissis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]…., e assicurano il   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    coordinamento delle  proprie strutture antincendio con quelle statali istituendo e gestendo    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    con una operatività di tipo continuativo nei periodi a  rischio di incendio boschivo le sale 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    operative unificate permanenti (SOUP), 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avvalendosi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, oltre che delle proprie strutture e dei 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    propri mezzi aerei di supporto all’attività delle squadre a terra:</a:t>
            </a: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a)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di risorse, mezzi e personale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del 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Corpo forestale dello  Stato 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e del  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Corpo 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80808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Nazionale dei Vigili del fuoco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in base ad accordi di programma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;            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            [</a:t>
            </a:r>
            <a:r>
              <a:rPr b="0" i="1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Omissis</a:t>
            </a:r>
            <a:r>
              <a:rPr b="0" i="0" lang="en-US" sz="14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]….</a:t>
            </a:r>
          </a:p>
          <a:p>
            <a:pPr indent="-342900" lvl="0" marL="3429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None/>
            </a:pPr>
            <a:r>
              <a:t/>
            </a:r>
            <a:endParaRPr b="0" i="0" sz="1400" u="none">
              <a:solidFill>
                <a:srgbClr val="0808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584200" y="1268412"/>
            <a:ext cx="1016000" cy="431799"/>
          </a:xfrm>
          <a:prstGeom prst="downArrow">
            <a:avLst>
              <a:gd fmla="val 108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1598612" y="1268412"/>
            <a:ext cx="1014411" cy="431799"/>
          </a:xfrm>
          <a:prstGeom prst="downArrow">
            <a:avLst>
              <a:gd fmla="val 108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2613025" y="1268412"/>
            <a:ext cx="1014411" cy="431799"/>
          </a:xfrm>
          <a:prstGeom prst="downArrow">
            <a:avLst>
              <a:gd fmla="val 108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/>
        </p:nvSpPr>
        <p:spPr>
          <a:xfrm>
            <a:off x="-39686" y="260350"/>
            <a:ext cx="9867899" cy="1223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"/>
              <a:buNone/>
            </a:pPr>
            <a:r>
              <a:rPr b="0" i="0" lang="en-US" sz="36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Legge 353/2000  </a:t>
            </a:r>
            <a:br>
              <a:rPr b="0" i="0" lang="en-US" sz="36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6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Legge quadro in materia di incendi boschivi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312737" y="1843086"/>
            <a:ext cx="9321799" cy="915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b="1" i="0" lang="en-US" sz="18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Art. 4</a:t>
            </a:r>
            <a:r>
              <a:rPr b="0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comma 5 “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le province, le comunità montane ed i </a:t>
            </a: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comuni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"/>
              <a:buNone/>
            </a:pP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attuano le attività di previsione e di prevenzione secondo le attribuzioni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"/>
              <a:buNone/>
            </a:pP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stabilite dalle Regioni”.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233362" y="3216275"/>
            <a:ext cx="955516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b="1" i="0" lang="en-US" sz="18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Art. 6</a:t>
            </a:r>
            <a:r>
              <a:rPr b="0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comma 1 “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le amministrazioni statali, regionali e </a:t>
            </a: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gli enti locali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promuovono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"/>
              <a:buNone/>
            </a:pP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ai sensi della legge 7  giugno 2000, n 150, </a:t>
            </a: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l’informazione alla popolazione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in merito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"/>
              <a:buNone/>
            </a:pP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alle </a:t>
            </a: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cause determinanti l’innesco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di incendio ed alle </a:t>
            </a: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norme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"/>
              <a:buNone/>
            </a:pP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comportamentali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da rispettare in situazioni di pericolo”.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"/>
              <a:buNone/>
            </a:pPr>
            <a:r>
              <a:rPr b="0" i="1" lang="en-US" sz="16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Nota: Legge 7 giugno 2000, n° 150 “disciplina delle attività di informazione”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233362" y="4929187"/>
            <a:ext cx="9010650" cy="1477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b="1" i="0" lang="en-US" sz="18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Art. 10</a:t>
            </a:r>
            <a:r>
              <a:rPr b="0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comma 2 “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comuni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provvedono, entro novanta giorni dalla data di approvazione del piano regionale di cui al comma 1 dell’articolo 3,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"/>
              <a:buNone/>
            </a:pP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censire, tramite apposito catasto, i soprassuoli già percorsi dal fuoco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nell’ultimo quinquennio, </a:t>
            </a:r>
            <a:r>
              <a:rPr b="0" i="1" lang="en-US" sz="1800" u="sng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avvalendosi anche dei rilievi effettuati dal Corpo Forestale dello Stato</a:t>
            </a: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ct val="25000"/>
              <a:buFont typeface="Arial"/>
              <a:buNone/>
            </a:pPr>
            <a:r>
              <a:rPr b="0" i="1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Il catasto è aggiornato annualmente …  omissis “</a:t>
            </a:r>
            <a:r>
              <a:rPr b="0" i="0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3627437" y="1484312"/>
            <a:ext cx="2325686" cy="369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Attività dei comuni</a:t>
            </a:r>
            <a:r>
              <a:rPr b="1" i="0" lang="en-US" sz="1800" u="non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40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72" name="Shape 2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75" y="136525"/>
            <a:ext cx="8953499" cy="6627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40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387" y="115886"/>
            <a:ext cx="8929686" cy="662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CCFF66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228600" y="0"/>
            <a:ext cx="944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rIns="92075" tIns="4602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t/>
            </a:r>
            <a:endParaRPr b="1" i="1" sz="40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1219200" y="1600200"/>
            <a:ext cx="86868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rIns="92075" tIns="4602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5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850" y="260350"/>
            <a:ext cx="8640762" cy="64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6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4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2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5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3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16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11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10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13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4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9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5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7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8_Generica (in linea)">
  <a:themeElements>
    <a:clrScheme name="Generica (in linea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00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