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9144000"/>
  <p:notesSz cx="7099300" cy="102346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3076362" cy="5117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4021294" y="0"/>
            <a:ext cx="3076362" cy="5117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721106"/>
            <a:ext cx="3076362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4021294" y="9721106"/>
            <a:ext cx="3076362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rIns="99025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" name="Shape 192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rIns="99025" tIns="495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4022937" y="9722882"/>
            <a:ext cx="3076362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rIns="99025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rIns="99025" tIns="495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4021294" y="9721106"/>
            <a:ext cx="3076362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rIns="99025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rIns="99025" tIns="495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Presentazione di LIFE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4022937" y="9722882"/>
            <a:ext cx="3076362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rIns="99025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709929" y="4861441"/>
            <a:ext cx="5679439" cy="4605576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992187" y="768350"/>
            <a:ext cx="5114925" cy="38369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Diapositiva titolo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olo e testo vertical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Titolo e testo vertica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Vuot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olo e contenuto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Intestazione sezion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e contenuti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nfronto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lo titolo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uto con didascalia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magine con didascalia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7" name="Shape 67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jpg"/><Relationship Id="rId4" Type="http://schemas.openxmlformats.org/officeDocument/2006/relationships/image" Target="../media/image03.jpg"/><Relationship Id="rId5" Type="http://schemas.openxmlformats.org/officeDocument/2006/relationships/image" Target="../media/image04.jpg"/><Relationship Id="rId6" Type="http://schemas.openxmlformats.org/officeDocument/2006/relationships/image" Target="../media/image09.png"/><Relationship Id="rId7" Type="http://schemas.openxmlformats.org/officeDocument/2006/relationships/image" Target="../media/image00.jpg"/><Relationship Id="rId8" Type="http://schemas.openxmlformats.org/officeDocument/2006/relationships/image" Target="../media/image0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9.png"/><Relationship Id="rId4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9.png"/><Relationship Id="rId4" Type="http://schemas.openxmlformats.org/officeDocument/2006/relationships/image" Target="../media/image15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9.png"/><Relationship Id="rId4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9.png"/><Relationship Id="rId4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4.jpg"/><Relationship Id="rId7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9.png"/><Relationship Id="rId4" Type="http://schemas.openxmlformats.org/officeDocument/2006/relationships/image" Target="../media/image23.jpg"/><Relationship Id="rId5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Relationship Id="rId4" Type="http://schemas.openxmlformats.org/officeDocument/2006/relationships/image" Target="../media/image29.jpg"/><Relationship Id="rId5" Type="http://schemas.openxmlformats.org/officeDocument/2006/relationships/image" Target="../media/image0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Relationship Id="rId4" Type="http://schemas.openxmlformats.org/officeDocument/2006/relationships/image" Target="../media/image0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Relationship Id="rId4" Type="http://schemas.openxmlformats.org/officeDocument/2006/relationships/image" Target="../media/image0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6.png"/><Relationship Id="rId4" Type="http://schemas.openxmlformats.org/officeDocument/2006/relationships/image" Target="../media/image0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Relationship Id="rId4" Type="http://schemas.openxmlformats.org/officeDocument/2006/relationships/image" Target="../media/image0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Relationship Id="rId4" Type="http://schemas.openxmlformats.org/officeDocument/2006/relationships/image" Target="../media/image0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Relationship Id="rId4" Type="http://schemas.openxmlformats.org/officeDocument/2006/relationships/image" Target="../media/image0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0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9.png"/><Relationship Id="rId4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0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9.png"/><Relationship Id="rId4" Type="http://schemas.openxmlformats.org/officeDocument/2006/relationships/image" Target="../media/image07.jpg"/><Relationship Id="rId5" Type="http://schemas.openxmlformats.org/officeDocument/2006/relationships/image" Target="../media/image0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3.jpg"/><Relationship Id="rId4" Type="http://schemas.openxmlformats.org/officeDocument/2006/relationships/image" Target="../media/image0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8.jpg"/><Relationship Id="rId4" Type="http://schemas.openxmlformats.org/officeDocument/2006/relationships/image" Target="../media/image09.png"/><Relationship Id="rId5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3313" y="333375"/>
            <a:ext cx="1295400" cy="111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0338" y="836612"/>
            <a:ext cx="3800474" cy="116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287" y="522287"/>
            <a:ext cx="1368425" cy="99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0" y="2565400"/>
            <a:ext cx="9144000" cy="954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IL RITORNO DEL LUPO IN LOMBARDIA: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il progetto Wolfalps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5867400" y="5148262"/>
            <a:ext cx="1584325" cy="368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Filippo Zibordi</a:t>
            </a: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35313" y="3644900"/>
            <a:ext cx="2876550" cy="116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67625" y="4968875"/>
            <a:ext cx="649288" cy="6921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1403350" y="5013325"/>
            <a:ext cx="273685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Edolo,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febbraio 2016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0" y="620712"/>
            <a:ext cx="9144000" cy="590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Quale pubblico?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TUTTO!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OGGI WOLFALPS HA FORMATO/INFORMATO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Allevatori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Cacciatori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Escursionisti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Gestori dell’ambiente e della fauna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Personale di vigilanza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Veterinari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Referenti didattici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Operatori didattici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Giornalisti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Appassionati di natura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DIVULGAZIONE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MONITORAGGI – SNOW TRACKING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6862"/>
            <a:ext cx="9144000" cy="5148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MONITORAGGI – SNOW TRACKING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9475" y="2636838"/>
            <a:ext cx="6481762" cy="364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6238" y="0"/>
            <a:ext cx="3600450" cy="639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23850" y="0"/>
            <a:ext cx="3490912" cy="620236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6516687" y="404812"/>
            <a:ext cx="2627312" cy="1477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ESCREMENTI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URINA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SALIVA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TESSUTO</a:t>
            </a: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85113" y="860425"/>
            <a:ext cx="1216024" cy="912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6516687" y="404812"/>
            <a:ext cx="2627312" cy="1477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ESCREMENTI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URINA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SALIVA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TESSUTO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6800" y="-836612"/>
            <a:ext cx="44672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MONITORAGGI – WOLF HOWLING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6516687" y="404812"/>
            <a:ext cx="2627312" cy="1477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ESCREMENTI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URINA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SALIVA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TESSUTO</a:t>
            </a: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340100"/>
            <a:ext cx="4140199" cy="319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MONITORAGGI – FOTOTRAPPOLE</a:t>
            </a: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4187824" cy="314166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0" y="3429000"/>
            <a:ext cx="4284662" cy="27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Foto Tommaso Borghetti – Archivio Servizio Foreste e fauna PAT</a:t>
            </a: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87862" y="1484312"/>
            <a:ext cx="4656137" cy="34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6516687" y="404812"/>
            <a:ext cx="2627312" cy="1477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ESCREMENTI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URINA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SALIVA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TESSUTO</a:t>
            </a: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9700" y="2997200"/>
            <a:ext cx="3924299" cy="302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068638"/>
            <a:ext cx="3924299" cy="302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MONITORAGGI – FOTOTRAPPOLE</a:t>
            </a: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3900488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43512" y="0"/>
            <a:ext cx="3900486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2411413" y="5589587"/>
            <a:ext cx="4284661" cy="27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Foto Tommaso Borghetti – Archivio Servizio Foreste e fauna PAT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7925" y="476250"/>
            <a:ext cx="5426074" cy="406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412875"/>
            <a:ext cx="3529013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>
            <a:off x="0" y="4941887"/>
            <a:ext cx="4859338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 Oclini – Val di Fiemme – autunno 2008</a:t>
            </a:r>
          </a:p>
        </p:txBody>
      </p:sp>
      <p:sp>
        <p:nvSpPr>
          <p:cNvPr id="230" name="Shape 230"/>
          <p:cNvSpPr txBox="1"/>
          <p:nvPr/>
        </p:nvSpPr>
        <p:spPr>
          <a:xfrm rot="-5400000">
            <a:off x="6998494" y="2345530"/>
            <a:ext cx="4014788" cy="27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Archivio Servizio Foreste e fauna PAT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MONITORAGGI – CARCASSE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8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513" y="2636838"/>
            <a:ext cx="4705350" cy="352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3437" y="222250"/>
            <a:ext cx="4500561" cy="33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214312" y="260350"/>
            <a:ext cx="4321174" cy="2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it-I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 TN:</a:t>
            </a: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 attacchi</a:t>
            </a: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capi (3 bovini 4 equini 8 caprini)</a:t>
            </a: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9.200 euro indennizzati</a:t>
            </a:r>
          </a:p>
          <a:p>
            <a:pPr indent="0" lvl="0" marL="0" marR="0" rtl="0" algn="l">
              <a:spcBef>
                <a:spcPts val="90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DANNI</a:t>
            </a:r>
          </a:p>
        </p:txBody>
      </p:sp>
      <p:sp>
        <p:nvSpPr>
          <p:cNvPr id="241" name="Shape 241"/>
          <p:cNvSpPr txBox="1"/>
          <p:nvPr/>
        </p:nvSpPr>
        <p:spPr>
          <a:xfrm rot="-5400000">
            <a:off x="7107238" y="1949450"/>
            <a:ext cx="3797299" cy="27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Archivio Servizio Foreste e fauna PAT</a:t>
            </a:r>
          </a:p>
        </p:txBody>
      </p:sp>
      <p:sp>
        <p:nvSpPr>
          <p:cNvPr id="242" name="Shape 242"/>
          <p:cNvSpPr txBox="1"/>
          <p:nvPr/>
        </p:nvSpPr>
        <p:spPr>
          <a:xfrm rot="-5400000">
            <a:off x="-1761331" y="4037805"/>
            <a:ext cx="3798888" cy="27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Archivio Servizio Foreste e fauna PAT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4643437" y="4149725"/>
            <a:ext cx="4500561" cy="2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 VR: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 attacchi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 capi (39 bovini, 10 asini, 3 pecore, 1 capra)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36+5 uccisioni/soppressioni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8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188913"/>
            <a:ext cx="8016875" cy="601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PREVENZIONE - PASTORE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3288" y="0"/>
            <a:ext cx="6970712" cy="52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PREVENZIONE – CANI DA GUARDIANIA</a:t>
            </a:r>
          </a:p>
        </p:txBody>
      </p:sp>
      <p:sp>
        <p:nvSpPr>
          <p:cNvPr id="258" name="Shape 258"/>
          <p:cNvSpPr txBox="1"/>
          <p:nvPr/>
        </p:nvSpPr>
        <p:spPr>
          <a:xfrm rot="-5400000">
            <a:off x="7399338" y="1468436"/>
            <a:ext cx="3213100" cy="27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Archivio Servizio Foreste e fauna PAT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87" y="404812"/>
            <a:ext cx="7442200" cy="525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513" y="1484312"/>
            <a:ext cx="6270626" cy="470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PREVENZIONE - RECINZIONI</a:t>
            </a:r>
          </a:p>
        </p:txBody>
      </p:sp>
      <p:sp>
        <p:nvSpPr>
          <p:cNvPr id="266" name="Shape 266"/>
          <p:cNvSpPr txBox="1"/>
          <p:nvPr/>
        </p:nvSpPr>
        <p:spPr>
          <a:xfrm rot="-5400000">
            <a:off x="-2157411" y="3641725"/>
            <a:ext cx="4591049" cy="27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Foto Paolo Zanghellini - Archivio Servizio Foreste e fauna PAT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2" y="90488"/>
            <a:ext cx="7619999" cy="57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x="0" y="6054725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PREVENZIONE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DISSUASORI ACUSTICI E LUMINOSI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87" y="549275"/>
            <a:ext cx="7739062" cy="515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PREVENZIONE - FLADRY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2538" y="0"/>
            <a:ext cx="4248149" cy="602138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RIFUSIONE DEI DANNI</a:t>
            </a:r>
          </a:p>
        </p:txBody>
      </p:sp>
      <p:sp>
        <p:nvSpPr>
          <p:cNvPr id="288" name="Shape 288"/>
          <p:cNvSpPr/>
          <p:nvPr/>
        </p:nvSpPr>
        <p:spPr>
          <a:xfrm>
            <a:off x="4716016" y="908720"/>
            <a:ext cx="1728191" cy="9361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COME GESTIRE IL LUPO?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0" y="1125537"/>
            <a:ext cx="91440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Supporto delle </a:t>
            </a:r>
            <a:r>
              <a:rPr lang="it-I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popolazioni locali</a:t>
            </a: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Consapevolezza della </a:t>
            </a:r>
            <a:r>
              <a:rPr lang="it-I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dimensione spaziale </a:t>
            </a: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Buoni </a:t>
            </a:r>
            <a:r>
              <a:rPr lang="it-I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dati scientifici 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servizio delle decisioni</a:t>
            </a: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Gestione a </a:t>
            </a:r>
            <a:r>
              <a:rPr lang="it-I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livello di popolazione</a:t>
            </a: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</a:t>
            </a:r>
            <a:r>
              <a:rPr lang="it-I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abbattimento selettivo 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 uno strumento accettabile per consentire la coesistenza con l’uomo (…)</a:t>
            </a:r>
          </a:p>
          <a:p>
            <a:pPr indent="0" lvl="0" marL="0" marR="0" rtl="0" algn="ctr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90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/>
        </p:nvSpPr>
        <p:spPr>
          <a:xfrm>
            <a:off x="0" y="5373687"/>
            <a:ext cx="9144000" cy="368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 u="sng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WWW.LIFEWOLFALPS.EU</a:t>
            </a: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4">
            <a:alphaModFix/>
          </a:blip>
          <a:srcRect b="0" l="0" r="1183" t="9624"/>
          <a:stretch/>
        </p:blipFill>
        <p:spPr>
          <a:xfrm>
            <a:off x="998537" y="571500"/>
            <a:ext cx="7073899" cy="46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/>
        </p:nvSpPr>
        <p:spPr>
          <a:xfrm>
            <a:off x="152400" y="1420812"/>
            <a:ext cx="9144000" cy="4278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Parco Naturale Alpi Marittime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Corpo Forestale dello Stato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Ente di Gestione del Parco Naturale del Marguareis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Ente di Gestione Aree Protette Alpi Cozie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Ente di Gestione Aree Protette dell’Ossola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Ente Parco Nazionale Val Grande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Consorzio Parco Nazionale dello Stelvio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Regione Lombardia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Regione Veneto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MUSE - Museo delle Scienze di Trento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Parco Nazionale del Triglav (SLO)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Università di Lubiana (SLO)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 il supporto in Trentino di: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Servizio Foreste e fauna PAT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Parco Naturale Adamello Brenta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337" y="476250"/>
            <a:ext cx="7593011" cy="537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1619250" y="1196975"/>
            <a:ext cx="1873249" cy="3887787"/>
          </a:xfrm>
          <a:prstGeom prst="ellipse">
            <a:avLst/>
          </a:prstGeom>
          <a:noFill/>
          <a:ln cap="flat" cmpd="sng" w="2540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1692275" y="2455863"/>
            <a:ext cx="1800225" cy="1477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ANNI FA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 ritorno lupo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OGGI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branchi</a:t>
            </a:r>
          </a:p>
        </p:txBody>
      </p:sp>
      <p:sp>
        <p:nvSpPr>
          <p:cNvPr id="113" name="Shape 113"/>
          <p:cNvSpPr/>
          <p:nvPr/>
        </p:nvSpPr>
        <p:spPr>
          <a:xfrm>
            <a:off x="4932362" y="2420938"/>
            <a:ext cx="576262" cy="584200"/>
          </a:xfrm>
          <a:prstGeom prst="ellipse">
            <a:avLst/>
          </a:prstGeom>
          <a:noFill/>
          <a:ln cap="flat" cmpd="sng" w="2540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5364162" y="2781300"/>
            <a:ext cx="1944687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ANNI FA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ritorno del lupo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OGGI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branco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644899" cy="263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4162" y="2498725"/>
            <a:ext cx="3779836" cy="309403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0" y="3860800"/>
            <a:ext cx="5219699" cy="923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CONTRIBUIRE ALLA CONSERVAZIONE DI SPECIE O HABITAT DI INTERESSE COMUNITARIO CHE VIVONO NEL TERRITORIO DELL’UNIONE EUROPEA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3924300" y="692150"/>
            <a:ext cx="5219699" cy="923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STRUMENTO FINANZIARIO DELL’UNIONE EUROPEA ISTITUITO PER SOSTENERE PROGETTI DI CONSERVAZIONE DELL’AMBIENTE E DELLA NATURA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" y="1341437"/>
            <a:ext cx="9150350" cy="280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0" y="4868862"/>
            <a:ext cx="9144000" cy="368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01/09/2013 - 31/05/2018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 WOLFALPS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613" y="3213100"/>
            <a:ext cx="4056061" cy="300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0" y="260350"/>
            <a:ext cx="91440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Frammentazione gestionale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Bracconaggio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Conflitti con la zootecnia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Conflitti con la caccia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Isolamento geografico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Conflitti sociali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Ibridazione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6325" y="908050"/>
            <a:ext cx="2987675" cy="224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 rot="-5400000">
            <a:off x="719930" y="4509293"/>
            <a:ext cx="2808288" cy="215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R. Rizzoli – Archivio Servizio Foreste e fauna PAT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0" y="6092825"/>
            <a:ext cx="9144000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QUALI DIFFICOLTÀ INCONTRA IL LUPO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SULLA PROPRIA STRADA?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0" y="1844675"/>
            <a:ext cx="9144000" cy="2062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Azioni preparatorie ed elaborazione di piani di gestione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Azioni concrete di conservazione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Divulgazione al pubblico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COME SUPERARE LE DIFFICOLTÀ?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0" y="1196975"/>
            <a:ext cx="9144000" cy="4246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 lupi?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 ibridi?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 danni?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Quanto bracconaggio?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 attuali sistemi di prevenzione sono utili?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uniformare la gestione della specie?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Cosa pensa la gente del lupo?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0" y="6021387"/>
            <a:ext cx="9144000" cy="830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AZIONI PREPARATORIE ED ELABORAZIONE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 PIANI DI GESTIONE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8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0" y="1773238"/>
            <a:ext cx="9144000" cy="2585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Antibracconaggio (formazione di nuclei cinofili e di personale specializzato)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Sistemi di prevenzione (recinzioni elettrificate, cani da guardiania, presenza del pastore, ecc)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lupo come risorsa economica e turistica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0" y="6207125"/>
            <a:ext cx="914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it-I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AZIONI CONCRETE DI CONSERVAZIONE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