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Più nello specifico ecco la distribuzione dei lupi aggiornata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Nuclei rosa: branchi stabili (Calanda – Svizzera e Monti Lessini)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Bollini: individui genotipizzati: rossa è la femmina F10 sulle Dolomiti di Brenta; verde  chiaro l’individuo in Valtellina; azzurro M24: maschio in alta Val di Non; giallo e verde scuro: altri due individui in Alto Adige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Puntini: segni di presenza non genotipizzati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Più nello specifico ecco la distribuzione dei lupi aggiornata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Nuclei rosa: branchi stabili (Calanda – Svizzera e Monti Lessini)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Bollini: individui genotipizzati: rossa è la femmina F10 sulle Dolomiti di Brenta; verde  chiaro l’individuo in Valtellina; azzurro M24: maschio in alta Val di Non; giallo e verde scuro: altri due individui in Alto Adige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Puntini: segni di presenza non genotipizzati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olo e contenut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olo e testo vertica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olo verticale e tes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titol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uot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Intestazione sezion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Contenuto 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nfront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titol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to con didascalia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magine con didascalia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jp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Relationship Id="rId4" Type="http://schemas.openxmlformats.org/officeDocument/2006/relationships/image" Target="../media/image21.png"/><Relationship Id="rId5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Relationship Id="rId4" Type="http://schemas.openxmlformats.org/officeDocument/2006/relationships/image" Target="../media/image06.jpg"/><Relationship Id="rId5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Relationship Id="rId4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01.png"/><Relationship Id="rId5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Relationship Id="rId4" Type="http://schemas.openxmlformats.org/officeDocument/2006/relationships/image" Target="../media/image13.jpg"/><Relationship Id="rId5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0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jpg"/><Relationship Id="rId4" Type="http://schemas.openxmlformats.org/officeDocument/2006/relationships/image" Target="../media/image12.jpg"/><Relationship Id="rId9" Type="http://schemas.openxmlformats.org/officeDocument/2006/relationships/image" Target="../media/image16.jpg"/><Relationship Id="rId5" Type="http://schemas.openxmlformats.org/officeDocument/2006/relationships/image" Target="../media/image11.jpg"/><Relationship Id="rId6" Type="http://schemas.openxmlformats.org/officeDocument/2006/relationships/image" Target="../media/image18.jpg"/><Relationship Id="rId7" Type="http://schemas.openxmlformats.org/officeDocument/2006/relationships/image" Target="../media/image20.jpg"/><Relationship Id="rId8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200" y="1212250"/>
            <a:ext cx="6829424" cy="455887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295280" y="-7"/>
            <a:ext cx="88391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ritorno sulle Alpi lombarde 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b="0" l="0" r="76932" t="0"/>
          <a:stretch/>
        </p:blipFill>
        <p:spPr>
          <a:xfrm>
            <a:off x="80963" y="6216650"/>
            <a:ext cx="1001711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648718"/>
            <a:ext cx="8174036" cy="571137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250810" y="838188"/>
            <a:ext cx="302736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24/12/2014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Val Camonica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b="0" l="0" r="76932" t="0"/>
          <a:stretch/>
        </p:blipFill>
        <p:spPr>
          <a:xfrm>
            <a:off x="80963" y="6216650"/>
            <a:ext cx="1001711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295280" y="-7"/>
            <a:ext cx="88391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ritorno sulle Alpi lombarde </a:t>
            </a:r>
          </a:p>
        </p:txBody>
      </p:sp>
      <p:sp>
        <p:nvSpPr>
          <p:cNvPr id="201" name="Shape 201"/>
          <p:cNvSpPr/>
          <p:nvPr/>
        </p:nvSpPr>
        <p:spPr>
          <a:xfrm>
            <a:off x="7186613" y="5999162"/>
            <a:ext cx="1017202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1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Foto F. Cao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402" y="750983"/>
            <a:ext cx="7540625" cy="504055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0" y="5791544"/>
            <a:ext cx="9144000" cy="368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Core area 4 Alpi Centrali (2014-2015)</a:t>
            </a:r>
          </a:p>
        </p:txBody>
      </p:sp>
      <p:sp>
        <p:nvSpPr>
          <p:cNvPr id="208" name="Shape 208"/>
          <p:cNvSpPr/>
          <p:nvPr/>
        </p:nvSpPr>
        <p:spPr>
          <a:xfrm rot="8379456">
            <a:off x="6621982" y="4619870"/>
            <a:ext cx="1223962" cy="576262"/>
          </a:xfrm>
          <a:prstGeom prst="rightArrow">
            <a:avLst>
              <a:gd fmla="val 50000" name="adj1"/>
              <a:gd fmla="val 53099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 b="0" l="0" r="76932" t="0"/>
          <a:stretch/>
        </p:blipFill>
        <p:spPr>
          <a:xfrm>
            <a:off x="80963" y="6216650"/>
            <a:ext cx="1001711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295280" y="-7"/>
            <a:ext cx="88391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ritorno sulle Alpi lombarde </a:t>
            </a:r>
          </a:p>
        </p:txBody>
      </p:sp>
      <p:sp>
        <p:nvSpPr>
          <p:cNvPr id="211" name="Shape 211"/>
          <p:cNvSpPr/>
          <p:nvPr/>
        </p:nvSpPr>
        <p:spPr>
          <a:xfrm rot="-2148272">
            <a:off x="840311" y="1175977"/>
            <a:ext cx="1223962" cy="576263"/>
          </a:xfrm>
          <a:prstGeom prst="rightArrow">
            <a:avLst>
              <a:gd fmla="val 50000" name="adj1"/>
              <a:gd fmla="val 53099" name="adj2"/>
            </a:avLst>
          </a:prstGeom>
          <a:solidFill>
            <a:srgbClr val="00B050"/>
          </a:solidFill>
          <a:ln cap="flat" cmpd="sng" w="9525">
            <a:solidFill>
              <a:srgbClr val="92D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331" y="701666"/>
            <a:ext cx="7882513" cy="545466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 rot="8379456">
            <a:off x="7206591" y="4769770"/>
            <a:ext cx="1223962" cy="576262"/>
          </a:xfrm>
          <a:prstGeom prst="rightArrow">
            <a:avLst>
              <a:gd fmla="val 50000" name="adj1"/>
              <a:gd fmla="val 53099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 b="0" l="0" r="76932" t="0"/>
          <a:stretch/>
        </p:blipFill>
        <p:spPr>
          <a:xfrm>
            <a:off x="80963" y="6216650"/>
            <a:ext cx="1001711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295280" y="-7"/>
            <a:ext cx="88391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ritorno sulle Alpi lombarde </a:t>
            </a:r>
          </a:p>
        </p:txBody>
      </p:sp>
      <p:sp>
        <p:nvSpPr>
          <p:cNvPr id="220" name="Shape 220"/>
          <p:cNvSpPr/>
          <p:nvPr/>
        </p:nvSpPr>
        <p:spPr>
          <a:xfrm rot="-2148272">
            <a:off x="1670087" y="1246002"/>
            <a:ext cx="1223962" cy="576263"/>
          </a:xfrm>
          <a:prstGeom prst="rightArrow">
            <a:avLst>
              <a:gd fmla="val 50000" name="adj1"/>
              <a:gd fmla="val 53099" name="adj2"/>
            </a:avLst>
          </a:prstGeom>
          <a:solidFill>
            <a:srgbClr val="00B050"/>
          </a:solidFill>
          <a:ln cap="flat" cmpd="sng" w="9525">
            <a:solidFill>
              <a:srgbClr val="92D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663902" y="3477714"/>
            <a:ext cx="666303" cy="649118"/>
          </a:xfrm>
          <a:prstGeom prst="ellipse">
            <a:avLst/>
          </a:prstGeom>
          <a:noFill/>
          <a:ln cap="flat" cmpd="sng" w="444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2995234" y="5570537"/>
            <a:ext cx="302736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Autunno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Val Cavargna CO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76932" t="0"/>
          <a:stretch/>
        </p:blipFill>
        <p:spPr>
          <a:xfrm>
            <a:off x="80963" y="6216650"/>
            <a:ext cx="1001711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295280" y="-7"/>
            <a:ext cx="88391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ritorno sulle Alpi lombarde 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8813" y="828207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2675" y="5000157"/>
            <a:ext cx="609599" cy="80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7246" y="63046"/>
            <a:ext cx="6750000" cy="67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570" y="5191855"/>
            <a:ext cx="609599" cy="80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062" y="1801796"/>
            <a:ext cx="2841625" cy="431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650" y="1793858"/>
            <a:ext cx="2906712" cy="431958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idx="1" type="body"/>
          </p:nvPr>
        </p:nvSpPr>
        <p:spPr>
          <a:xfrm>
            <a:off x="76200" y="972344"/>
            <a:ext cx="8991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Arial"/>
              <a:buNone/>
            </a:pPr>
            <a:r>
              <a:rPr b="1" i="0" lang="en-GB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Estate 1999 - Primavera 2000</a:t>
            </a:r>
          </a:p>
        </p:txBody>
      </p:sp>
      <p:sp>
        <p:nvSpPr>
          <p:cNvPr id="98" name="Shape 98"/>
          <p:cNvSpPr/>
          <p:nvPr/>
        </p:nvSpPr>
        <p:spPr>
          <a:xfrm>
            <a:off x="0" y="-7"/>
            <a:ext cx="913448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3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ritorno del lupo sulle Alpi lombarde 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 b="0" l="0" r="76932" t="0"/>
          <a:stretch/>
        </p:blipFill>
        <p:spPr>
          <a:xfrm>
            <a:off x="80963" y="6216650"/>
            <a:ext cx="1001711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2613025" y="2595542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300" y="1000104"/>
            <a:ext cx="5876924" cy="498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6115050" y="2471717"/>
            <a:ext cx="152399" cy="152399"/>
          </a:xfrm>
          <a:prstGeom prst="plus">
            <a:avLst>
              <a:gd fmla="val 25000" name="adj"/>
            </a:avLst>
          </a:prstGeom>
          <a:solidFill>
            <a:srgbClr val="FF00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6242050" y="1906567"/>
            <a:ext cx="152399" cy="152399"/>
          </a:xfrm>
          <a:prstGeom prst="plus">
            <a:avLst>
              <a:gd fmla="val 25000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6438900" y="1887517"/>
            <a:ext cx="152399" cy="152399"/>
          </a:xfrm>
          <a:prstGeom prst="plus">
            <a:avLst>
              <a:gd fmla="val 25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6324600" y="1970067"/>
            <a:ext cx="152399" cy="152399"/>
          </a:xfrm>
          <a:prstGeom prst="plus">
            <a:avLst>
              <a:gd fmla="val 25000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6642100" y="1855767"/>
            <a:ext cx="152399" cy="152399"/>
          </a:xfrm>
          <a:prstGeom prst="plus">
            <a:avLst>
              <a:gd fmla="val 25000" name="adj"/>
            </a:avLst>
          </a:prstGeom>
          <a:solidFill>
            <a:srgbClr val="FF00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5956300" y="2859067"/>
            <a:ext cx="152399" cy="152399"/>
          </a:xfrm>
          <a:prstGeom prst="plus">
            <a:avLst>
              <a:gd fmla="val 25000" name="adj"/>
            </a:avLst>
          </a:prstGeom>
          <a:solidFill>
            <a:srgbClr val="FF00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6030912" y="2258992"/>
            <a:ext cx="152399" cy="152399"/>
          </a:xfrm>
          <a:prstGeom prst="plus">
            <a:avLst>
              <a:gd fmla="val 25000" name="adj"/>
            </a:avLst>
          </a:prstGeom>
          <a:solidFill>
            <a:srgbClr val="FF00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6350000" y="2217717"/>
            <a:ext cx="152399" cy="152399"/>
          </a:xfrm>
          <a:prstGeom prst="plus">
            <a:avLst>
              <a:gd fmla="val 25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790700" y="1076304"/>
            <a:ext cx="838199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1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1999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1790700" y="1609704"/>
            <a:ext cx="838199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18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2001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790700" y="2181205"/>
            <a:ext cx="838199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2002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1790700" y="2714605"/>
            <a:ext cx="838199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1800" u="none" cap="none" strike="noStrike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rPr>
              <a:t>2003</a:t>
            </a:r>
          </a:p>
        </p:txBody>
      </p:sp>
      <p:sp>
        <p:nvSpPr>
          <p:cNvPr id="118" name="Shape 118"/>
          <p:cNvSpPr/>
          <p:nvPr/>
        </p:nvSpPr>
        <p:spPr>
          <a:xfrm>
            <a:off x="6057900" y="1990705"/>
            <a:ext cx="152399" cy="152399"/>
          </a:xfrm>
          <a:prstGeom prst="plus">
            <a:avLst>
              <a:gd fmla="val 25000" name="adj"/>
            </a:avLst>
          </a:prstGeom>
          <a:solidFill>
            <a:srgbClr val="FF00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6210300" y="2143105"/>
            <a:ext cx="152399" cy="152399"/>
          </a:xfrm>
          <a:prstGeom prst="plus">
            <a:avLst>
              <a:gd fmla="val 25000" name="adj"/>
            </a:avLst>
          </a:prstGeom>
          <a:solidFill>
            <a:srgbClr val="FF00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5726112" y="2233592"/>
            <a:ext cx="152399" cy="152399"/>
          </a:xfrm>
          <a:prstGeom prst="plus">
            <a:avLst>
              <a:gd fmla="val 25000" name="adj"/>
            </a:avLst>
          </a:prstGeom>
          <a:solidFill>
            <a:srgbClr val="6633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6115050" y="2120880"/>
            <a:ext cx="152399" cy="152399"/>
          </a:xfrm>
          <a:prstGeom prst="plus">
            <a:avLst>
              <a:gd fmla="val 25000" name="adj"/>
            </a:avLst>
          </a:prstGeom>
          <a:solidFill>
            <a:srgbClr val="6633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1790700" y="3238480"/>
            <a:ext cx="838199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1800" u="none" cap="none" strike="noStrike">
                <a:solidFill>
                  <a:srgbClr val="663300"/>
                </a:solidFill>
                <a:latin typeface="Verdana"/>
                <a:ea typeface="Verdana"/>
                <a:cs typeface="Verdana"/>
                <a:sym typeface="Verdana"/>
              </a:rPr>
              <a:t>2004</a:t>
            </a:r>
          </a:p>
        </p:txBody>
      </p:sp>
      <p:sp>
        <p:nvSpPr>
          <p:cNvPr id="123" name="Shape 123"/>
          <p:cNvSpPr/>
          <p:nvPr/>
        </p:nvSpPr>
        <p:spPr>
          <a:xfrm>
            <a:off x="295280" y="-7"/>
            <a:ext cx="88391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ritorno sulle Alpi lombarde 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0" l="0" r="76932" t="0"/>
          <a:stretch/>
        </p:blipFill>
        <p:spPr>
          <a:xfrm>
            <a:off x="80963" y="6216650"/>
            <a:ext cx="1001711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5932825" y="1493837"/>
            <a:ext cx="203132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27 Luglio 2003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Presolana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b="1" i="0" lang="en-GB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(Foto S. Gamba)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0" y="984248"/>
            <a:ext cx="4391025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800"/>
          <a:stretch/>
        </p:blipFill>
        <p:spPr>
          <a:xfrm>
            <a:off x="4572000" y="3813175"/>
            <a:ext cx="4419599" cy="28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295280" y="-7"/>
            <a:ext cx="88391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ritorno sulle Alpi lombarde 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 b="0" l="0" r="76932" t="0"/>
          <a:stretch/>
        </p:blipFill>
        <p:spPr>
          <a:xfrm>
            <a:off x="80963" y="6216650"/>
            <a:ext cx="1001711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113" y="1501758"/>
            <a:ext cx="676910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295280" y="-7"/>
            <a:ext cx="88391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ritorno sulle Alpi lombarde 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543050" y="709600"/>
            <a:ext cx="7000875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800225" lvl="0" marL="1800225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2010 (gennaio) </a:t>
            </a:r>
            <a:r>
              <a:rPr b="1" i="0" lang="en-GB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- Monte Guglielmo BS – ISPRA: Lupo non italiano</a:t>
            </a:r>
          </a:p>
          <a:p>
            <a:pPr indent="-1800225" lvl="0" marL="18002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b="0" l="0" r="76932" t="0"/>
          <a:stretch/>
        </p:blipFill>
        <p:spPr>
          <a:xfrm>
            <a:off x="80963" y="6216650"/>
            <a:ext cx="1001711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295280" y="-7"/>
            <a:ext cx="88391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ritorno sulle Alpi lombarde 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85800" y="5195894"/>
            <a:ext cx="7758112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2012 (notte tra il 12 e 13 novembre ) - </a:t>
            </a:r>
            <a:r>
              <a:rPr b="1" i="0" lang="en-GB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maschio di lupo di circa due anni di età (peso 36 kg), ottimo stato di salute, investito a Somma Lombardo (VA), vicino Aeroporto di Malpensa. ISPRA: lupo italiano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1612" y="742941"/>
            <a:ext cx="6715124" cy="446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0" l="0" r="76932" t="0"/>
          <a:stretch/>
        </p:blipFill>
        <p:spPr>
          <a:xfrm>
            <a:off x="80963" y="6216650"/>
            <a:ext cx="1001711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4170" y="1698625"/>
            <a:ext cx="6815658" cy="44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1687517" y="875505"/>
            <a:ext cx="30273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 aprile 2014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Val Belviso SO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0130" y="827087"/>
            <a:ext cx="2736850" cy="205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5">
            <a:alphaModFix/>
          </a:blip>
          <a:srcRect b="0" l="0" r="76932" t="0"/>
          <a:stretch/>
        </p:blipFill>
        <p:spPr>
          <a:xfrm>
            <a:off x="80963" y="6216650"/>
            <a:ext cx="1001711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295280" y="-7"/>
            <a:ext cx="88391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ritorno sulle Alpi lombarde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814385"/>
            <a:ext cx="8064499" cy="531653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581818" y="2682875"/>
            <a:ext cx="302736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29 aprile 2014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Val Belviso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b="0" l="0" r="76932" t="0"/>
          <a:stretch/>
        </p:blipFill>
        <p:spPr>
          <a:xfrm>
            <a:off x="80963" y="6216650"/>
            <a:ext cx="1001711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295280" y="-7"/>
            <a:ext cx="88391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ritorno sulle Alpi lombarde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625" y="908050"/>
            <a:ext cx="3071813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613" y="701666"/>
            <a:ext cx="2881312" cy="21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1082675" y="2387591"/>
            <a:ext cx="1185862" cy="369886"/>
          </a:xfrm>
          <a:prstGeom prst="rect">
            <a:avLst/>
          </a:prstGeom>
          <a:solidFill>
            <a:srgbClr val="7F7F7F">
              <a:alpha val="42745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WMSO1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5662" y="1341437"/>
            <a:ext cx="2303461" cy="307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9475" y="2986086"/>
            <a:ext cx="2516187" cy="335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92700" y="4378325"/>
            <a:ext cx="39433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19388" y="3681412"/>
            <a:ext cx="2979736" cy="223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02475" y="2292350"/>
            <a:ext cx="2052638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10">
            <a:alphaModFix/>
          </a:blip>
          <a:srcRect b="0" l="0" r="76932" t="0"/>
          <a:stretch/>
        </p:blipFill>
        <p:spPr>
          <a:xfrm>
            <a:off x="80963" y="6216650"/>
            <a:ext cx="1001711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295280" y="-7"/>
            <a:ext cx="88391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GB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ritorno sulle Alpi lombarde 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