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8.wmf" ContentType="image/x-wmf"/>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7.png" ContentType="image/png"/>
  <Override PartName="/ppt/media/image11.png" ContentType="image/png"/>
  <Override PartName="/ppt/media/image5.jpeg" ContentType="image/jpeg"/>
  <Override PartName="/ppt/media/image6.png" ContentType="image/png"/>
  <Override PartName="/ppt/media/image10.wmf" ContentType="image/x-wmf"/>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9.png" ContentType="image/png"/>
  <Override PartName="/ppt/media/image2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1107000" y="812520"/>
            <a:ext cx="5345280" cy="4008960"/>
          </a:xfrm>
          <a:prstGeom prst="rect">
            <a:avLst/>
          </a:prstGeom>
        </p:spPr>
        <p:txBody>
          <a:bodyPr lIns="0" rIns="0" tIns="0" bIns="0" anchor="ctr">
            <a:noAutofit/>
          </a:bodyPr>
          <a:p>
            <a:pPr algn="ctr"/>
            <a:r>
              <a:rPr b="0" lang="en-GB" sz="4400" spc="-1" strike="noStrike">
                <a:latin typeface="Arial"/>
              </a:rPr>
              <a:t>Fai clic per spostare la diapositiva</a:t>
            </a:r>
            <a:endParaRPr b="0" lang="en-GB"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Fai clic per modificare il formato delle note</a:t>
            </a:r>
            <a:endParaRPr b="0" lang="en-GB"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&lt;intestazione&gt;</a:t>
            </a:r>
            <a:endParaRPr b="0" lang="en-GB"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&lt;data/ora&gt;</a:t>
            </a:r>
            <a:endParaRPr b="0" lang="en-GB"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&lt;piè di pagina&gt;</a:t>
            </a:r>
            <a:endParaRPr b="0" lang="en-GB"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CE0F338-820D-4CCD-90E1-EF6205C38517}" type="slidenum">
              <a:rPr b="0" lang="en-GB" sz="1400" spc="-1" strike="noStrike">
                <a:latin typeface="Times New Roman"/>
              </a:rPr>
              <a:t>&lt;numero&gt;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body"/>
          </p:nvPr>
        </p:nvSpPr>
        <p:spPr>
          <a:xfrm>
            <a:off x="685800" y="4343400"/>
            <a:ext cx="5485320" cy="4113720"/>
          </a:xfrm>
          <a:prstGeom prst="rect">
            <a:avLst/>
          </a:prstGeom>
        </p:spPr>
        <p:txBody>
          <a:bodyPr lIns="0" rIns="0" tIns="0" bIns="0">
            <a:noAutofit/>
          </a:bodyPr>
          <a:p>
            <a:endParaRPr b="0" lang="en-GB" sz="2000" spc="-1" strike="noStrike">
              <a:latin typeface="Arial"/>
            </a:endParaRPr>
          </a:p>
        </p:txBody>
      </p:sp>
      <p:sp>
        <p:nvSpPr>
          <p:cNvPr id="142" name="CustomShape 2"/>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A8209BB-4E21-4BA2-B1CC-C1BDEDA61203}" type="slidenum">
              <a:rPr b="0" lang="en-GB" sz="1200" spc="-1" strike="noStrike">
                <a:solidFill>
                  <a:srgbClr val="000000"/>
                </a:solidFill>
                <a:latin typeface="+mn-lt"/>
              </a:rPr>
              <a:t>&lt;numero&gt;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5" name="PlaceHolder 2"/>
          <p:cNvSpPr>
            <a:spLocks noGrp="1"/>
          </p:cNvSpPr>
          <p:nvPr>
            <p:ph type="body"/>
          </p:nvPr>
        </p:nvSpPr>
        <p:spPr>
          <a:xfrm>
            <a:off x="457200" y="1604520"/>
            <a:ext cx="8046360" cy="1897200"/>
          </a:xfrm>
          <a:prstGeom prst="rect">
            <a:avLst/>
          </a:prstGeom>
        </p:spPr>
        <p:txBody>
          <a:bodyPr lIns="0" rIns="0" tIns="0" bIns="0">
            <a:normAutofit/>
          </a:bodyPr>
          <a:p>
            <a:endParaRPr b="0" lang="en-GB" sz="3200" spc="-1" strike="noStrike">
              <a:latin typeface="Arial"/>
            </a:endParaRPr>
          </a:p>
        </p:txBody>
      </p:sp>
      <p:sp>
        <p:nvSpPr>
          <p:cNvPr id="26" name="PlaceHolder 3"/>
          <p:cNvSpPr>
            <a:spLocks noGrp="1"/>
          </p:cNvSpPr>
          <p:nvPr>
            <p:ph type="body"/>
          </p:nvPr>
        </p:nvSpPr>
        <p:spPr>
          <a:xfrm>
            <a:off x="457200" y="3682440"/>
            <a:ext cx="804636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8"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457200" y="3682440"/>
            <a:ext cx="3926520" cy="1897200"/>
          </a:xfrm>
          <a:prstGeom prst="rect">
            <a:avLst/>
          </a:prstGeom>
        </p:spPr>
        <p:txBody>
          <a:bodyPr lIns="0" rIns="0" tIns="0" bIns="0">
            <a:normAutofit/>
          </a:bodyPr>
          <a:p>
            <a:endParaRPr b="0" lang="en-GB" sz="3200" spc="-1" strike="noStrike">
              <a:latin typeface="Arial"/>
            </a:endParaRPr>
          </a:p>
        </p:txBody>
      </p:sp>
      <p:sp>
        <p:nvSpPr>
          <p:cNvPr id="31" name="PlaceHolder 5"/>
          <p:cNvSpPr>
            <a:spLocks noGrp="1"/>
          </p:cNvSpPr>
          <p:nvPr>
            <p:ph type="body"/>
          </p:nvPr>
        </p:nvSpPr>
        <p:spPr>
          <a:xfrm>
            <a:off x="458028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3" name="PlaceHolder 2"/>
          <p:cNvSpPr>
            <a:spLocks noGrp="1"/>
          </p:cNvSpPr>
          <p:nvPr>
            <p:ph type="body"/>
          </p:nvPr>
        </p:nvSpPr>
        <p:spPr>
          <a:xfrm>
            <a:off x="457200" y="1604520"/>
            <a:ext cx="2590560" cy="189720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3177720" y="1604520"/>
            <a:ext cx="2590560" cy="189720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5898240" y="1604520"/>
            <a:ext cx="2590560" cy="189720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457200" y="3682440"/>
            <a:ext cx="2590560" cy="1897200"/>
          </a:xfrm>
          <a:prstGeom prst="rect">
            <a:avLst/>
          </a:prstGeom>
        </p:spPr>
        <p:txBody>
          <a:bodyPr lIns="0" rIns="0" tIns="0" bIns="0">
            <a:normAutofit/>
          </a:bodyPr>
          <a:p>
            <a:endParaRPr b="0" lang="en-GB" sz="3200" spc="-1" strike="noStrike">
              <a:latin typeface="Arial"/>
            </a:endParaRPr>
          </a:p>
        </p:txBody>
      </p:sp>
      <p:sp>
        <p:nvSpPr>
          <p:cNvPr id="37" name="PlaceHolder 6"/>
          <p:cNvSpPr>
            <a:spLocks noGrp="1"/>
          </p:cNvSpPr>
          <p:nvPr>
            <p:ph type="body"/>
          </p:nvPr>
        </p:nvSpPr>
        <p:spPr>
          <a:xfrm>
            <a:off x="3177720" y="3682440"/>
            <a:ext cx="2590560" cy="1897200"/>
          </a:xfrm>
          <a:prstGeom prst="rect">
            <a:avLst/>
          </a:prstGeom>
        </p:spPr>
        <p:txBody>
          <a:bodyPr lIns="0" rIns="0" tIns="0" bIns="0">
            <a:normAutofit/>
          </a:bodyPr>
          <a:p>
            <a:endParaRPr b="0" lang="en-GB" sz="3200" spc="-1" strike="noStrike">
              <a:latin typeface="Arial"/>
            </a:endParaRPr>
          </a:p>
        </p:txBody>
      </p:sp>
      <p:sp>
        <p:nvSpPr>
          <p:cNvPr id="38" name="PlaceHolder 7"/>
          <p:cNvSpPr>
            <a:spLocks noGrp="1"/>
          </p:cNvSpPr>
          <p:nvPr>
            <p:ph type="body"/>
          </p:nvPr>
        </p:nvSpPr>
        <p:spPr>
          <a:xfrm>
            <a:off x="5898240" y="3682440"/>
            <a:ext cx="259056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3" name="PlaceHolder 2"/>
          <p:cNvSpPr>
            <a:spLocks noGrp="1"/>
          </p:cNvSpPr>
          <p:nvPr>
            <p:ph type="subTitle"/>
          </p:nvPr>
        </p:nvSpPr>
        <p:spPr>
          <a:xfrm>
            <a:off x="457200" y="1604520"/>
            <a:ext cx="8046360" cy="3977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5" name="PlaceHolder 2"/>
          <p:cNvSpPr>
            <a:spLocks noGrp="1"/>
          </p:cNvSpPr>
          <p:nvPr>
            <p:ph type="body"/>
          </p:nvPr>
        </p:nvSpPr>
        <p:spPr>
          <a:xfrm>
            <a:off x="457200" y="1604520"/>
            <a:ext cx="8046360" cy="39776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7" name="PlaceHolder 2"/>
          <p:cNvSpPr>
            <a:spLocks noGrp="1"/>
          </p:cNvSpPr>
          <p:nvPr>
            <p:ph type="body"/>
          </p:nvPr>
        </p:nvSpPr>
        <p:spPr>
          <a:xfrm>
            <a:off x="457200" y="1604520"/>
            <a:ext cx="3926520" cy="3977640"/>
          </a:xfrm>
          <a:prstGeom prst="rect">
            <a:avLst/>
          </a:prstGeom>
        </p:spPr>
        <p:txBody>
          <a:bodyPr lIns="0" rIns="0" tIns="0" bIns="0">
            <a:normAutofit/>
          </a:bodyPr>
          <a:p>
            <a:endParaRPr b="0" lang="en-GB" sz="3200" spc="-1" strike="noStrike">
              <a:latin typeface="Arial"/>
            </a:endParaRPr>
          </a:p>
        </p:txBody>
      </p:sp>
      <p:sp>
        <p:nvSpPr>
          <p:cNvPr id="48" name="PlaceHolder 3"/>
          <p:cNvSpPr>
            <a:spLocks noGrp="1"/>
          </p:cNvSpPr>
          <p:nvPr>
            <p:ph type="body"/>
          </p:nvPr>
        </p:nvSpPr>
        <p:spPr>
          <a:xfrm>
            <a:off x="4580280" y="1604520"/>
            <a:ext cx="3926520" cy="39776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52"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53" name="PlaceHolder 3"/>
          <p:cNvSpPr>
            <a:spLocks noGrp="1"/>
          </p:cNvSpPr>
          <p:nvPr>
            <p:ph type="body"/>
          </p:nvPr>
        </p:nvSpPr>
        <p:spPr>
          <a:xfrm>
            <a:off x="4580280" y="1604520"/>
            <a:ext cx="3926520" cy="3977640"/>
          </a:xfrm>
          <a:prstGeom prst="rect">
            <a:avLst/>
          </a:prstGeom>
        </p:spPr>
        <p:txBody>
          <a:bodyPr lIns="0" rIns="0" tIns="0" bIns="0">
            <a:normAutofit/>
          </a:bodyPr>
          <a:p>
            <a:endParaRPr b="0" lang="en-GB" sz="3200" spc="-1" strike="noStrike">
              <a:latin typeface="Arial"/>
            </a:endParaRPr>
          </a:p>
        </p:txBody>
      </p:sp>
      <p:sp>
        <p:nvSpPr>
          <p:cNvPr id="54" name="PlaceHolder 4"/>
          <p:cNvSpPr>
            <a:spLocks noGrp="1"/>
          </p:cNvSpPr>
          <p:nvPr>
            <p:ph type="body"/>
          </p:nvPr>
        </p:nvSpPr>
        <p:spPr>
          <a:xfrm>
            <a:off x="45720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 name="PlaceHolder 2"/>
          <p:cNvSpPr>
            <a:spLocks noGrp="1"/>
          </p:cNvSpPr>
          <p:nvPr>
            <p:ph type="subTitle"/>
          </p:nvPr>
        </p:nvSpPr>
        <p:spPr>
          <a:xfrm>
            <a:off x="457200" y="1604520"/>
            <a:ext cx="8046360" cy="3977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56" name="PlaceHolder 2"/>
          <p:cNvSpPr>
            <a:spLocks noGrp="1"/>
          </p:cNvSpPr>
          <p:nvPr>
            <p:ph type="body"/>
          </p:nvPr>
        </p:nvSpPr>
        <p:spPr>
          <a:xfrm>
            <a:off x="457200" y="1604520"/>
            <a:ext cx="3926520" cy="3977640"/>
          </a:xfrm>
          <a:prstGeom prst="rect">
            <a:avLst/>
          </a:prstGeom>
        </p:spPr>
        <p:txBody>
          <a:bodyPr lIns="0" rIns="0" tIns="0" bIns="0">
            <a:normAutofit/>
          </a:bodyPr>
          <a:p>
            <a:endParaRPr b="0" lang="en-GB" sz="3200" spc="-1" strike="noStrike">
              <a:latin typeface="Arial"/>
            </a:endParaRPr>
          </a:p>
        </p:txBody>
      </p:sp>
      <p:sp>
        <p:nvSpPr>
          <p:cNvPr id="57"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58" name="PlaceHolder 4"/>
          <p:cNvSpPr>
            <a:spLocks noGrp="1"/>
          </p:cNvSpPr>
          <p:nvPr>
            <p:ph type="body"/>
          </p:nvPr>
        </p:nvSpPr>
        <p:spPr>
          <a:xfrm>
            <a:off x="458028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0"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61"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62" name="PlaceHolder 4"/>
          <p:cNvSpPr>
            <a:spLocks noGrp="1"/>
          </p:cNvSpPr>
          <p:nvPr>
            <p:ph type="body"/>
          </p:nvPr>
        </p:nvSpPr>
        <p:spPr>
          <a:xfrm>
            <a:off x="457200" y="3682440"/>
            <a:ext cx="804636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4" name="PlaceHolder 2"/>
          <p:cNvSpPr>
            <a:spLocks noGrp="1"/>
          </p:cNvSpPr>
          <p:nvPr>
            <p:ph type="body"/>
          </p:nvPr>
        </p:nvSpPr>
        <p:spPr>
          <a:xfrm>
            <a:off x="457200" y="1604520"/>
            <a:ext cx="8046360" cy="1897200"/>
          </a:xfrm>
          <a:prstGeom prst="rect">
            <a:avLst/>
          </a:prstGeom>
        </p:spPr>
        <p:txBody>
          <a:bodyPr lIns="0" rIns="0" tIns="0" bIns="0">
            <a:normAutofit/>
          </a:bodyPr>
          <a:p>
            <a:endParaRPr b="0" lang="en-GB" sz="3200" spc="-1" strike="noStrike">
              <a:latin typeface="Arial"/>
            </a:endParaRPr>
          </a:p>
        </p:txBody>
      </p:sp>
      <p:sp>
        <p:nvSpPr>
          <p:cNvPr id="65" name="PlaceHolder 3"/>
          <p:cNvSpPr>
            <a:spLocks noGrp="1"/>
          </p:cNvSpPr>
          <p:nvPr>
            <p:ph type="body"/>
          </p:nvPr>
        </p:nvSpPr>
        <p:spPr>
          <a:xfrm>
            <a:off x="457200" y="3682440"/>
            <a:ext cx="804636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7"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68"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69" name="PlaceHolder 4"/>
          <p:cNvSpPr>
            <a:spLocks noGrp="1"/>
          </p:cNvSpPr>
          <p:nvPr>
            <p:ph type="body"/>
          </p:nvPr>
        </p:nvSpPr>
        <p:spPr>
          <a:xfrm>
            <a:off x="457200" y="3682440"/>
            <a:ext cx="3926520" cy="1897200"/>
          </a:xfrm>
          <a:prstGeom prst="rect">
            <a:avLst/>
          </a:prstGeom>
        </p:spPr>
        <p:txBody>
          <a:bodyPr lIns="0" rIns="0" tIns="0" bIns="0">
            <a:normAutofit/>
          </a:bodyPr>
          <a:p>
            <a:endParaRPr b="0" lang="en-GB" sz="3200" spc="-1" strike="noStrike">
              <a:latin typeface="Arial"/>
            </a:endParaRPr>
          </a:p>
        </p:txBody>
      </p:sp>
      <p:sp>
        <p:nvSpPr>
          <p:cNvPr id="70" name="PlaceHolder 5"/>
          <p:cNvSpPr>
            <a:spLocks noGrp="1"/>
          </p:cNvSpPr>
          <p:nvPr>
            <p:ph type="body"/>
          </p:nvPr>
        </p:nvSpPr>
        <p:spPr>
          <a:xfrm>
            <a:off x="458028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72" name="PlaceHolder 2"/>
          <p:cNvSpPr>
            <a:spLocks noGrp="1"/>
          </p:cNvSpPr>
          <p:nvPr>
            <p:ph type="body"/>
          </p:nvPr>
        </p:nvSpPr>
        <p:spPr>
          <a:xfrm>
            <a:off x="457200" y="1604520"/>
            <a:ext cx="2590560" cy="1897200"/>
          </a:xfrm>
          <a:prstGeom prst="rect">
            <a:avLst/>
          </a:prstGeom>
        </p:spPr>
        <p:txBody>
          <a:bodyPr lIns="0" rIns="0" tIns="0" bIns="0">
            <a:normAutofit/>
          </a:bodyPr>
          <a:p>
            <a:endParaRPr b="0" lang="en-GB" sz="3200" spc="-1" strike="noStrike">
              <a:latin typeface="Arial"/>
            </a:endParaRPr>
          </a:p>
        </p:txBody>
      </p:sp>
      <p:sp>
        <p:nvSpPr>
          <p:cNvPr id="73" name="PlaceHolder 3"/>
          <p:cNvSpPr>
            <a:spLocks noGrp="1"/>
          </p:cNvSpPr>
          <p:nvPr>
            <p:ph type="body"/>
          </p:nvPr>
        </p:nvSpPr>
        <p:spPr>
          <a:xfrm>
            <a:off x="3177720" y="1604520"/>
            <a:ext cx="2590560" cy="1897200"/>
          </a:xfrm>
          <a:prstGeom prst="rect">
            <a:avLst/>
          </a:prstGeom>
        </p:spPr>
        <p:txBody>
          <a:bodyPr lIns="0" rIns="0" tIns="0" bIns="0">
            <a:normAutofit/>
          </a:bodyPr>
          <a:p>
            <a:endParaRPr b="0" lang="en-GB" sz="3200" spc="-1" strike="noStrike">
              <a:latin typeface="Arial"/>
            </a:endParaRPr>
          </a:p>
        </p:txBody>
      </p:sp>
      <p:sp>
        <p:nvSpPr>
          <p:cNvPr id="74" name="PlaceHolder 4"/>
          <p:cNvSpPr>
            <a:spLocks noGrp="1"/>
          </p:cNvSpPr>
          <p:nvPr>
            <p:ph type="body"/>
          </p:nvPr>
        </p:nvSpPr>
        <p:spPr>
          <a:xfrm>
            <a:off x="5898240" y="1604520"/>
            <a:ext cx="2590560" cy="1897200"/>
          </a:xfrm>
          <a:prstGeom prst="rect">
            <a:avLst/>
          </a:prstGeom>
        </p:spPr>
        <p:txBody>
          <a:bodyPr lIns="0" rIns="0" tIns="0" bIns="0">
            <a:normAutofit/>
          </a:bodyPr>
          <a:p>
            <a:endParaRPr b="0" lang="en-GB" sz="3200" spc="-1" strike="noStrike">
              <a:latin typeface="Arial"/>
            </a:endParaRPr>
          </a:p>
        </p:txBody>
      </p:sp>
      <p:sp>
        <p:nvSpPr>
          <p:cNvPr id="75" name="PlaceHolder 5"/>
          <p:cNvSpPr>
            <a:spLocks noGrp="1"/>
          </p:cNvSpPr>
          <p:nvPr>
            <p:ph type="body"/>
          </p:nvPr>
        </p:nvSpPr>
        <p:spPr>
          <a:xfrm>
            <a:off x="457200" y="3682440"/>
            <a:ext cx="2590560" cy="1897200"/>
          </a:xfrm>
          <a:prstGeom prst="rect">
            <a:avLst/>
          </a:prstGeom>
        </p:spPr>
        <p:txBody>
          <a:bodyPr lIns="0" rIns="0" tIns="0" bIns="0">
            <a:normAutofit/>
          </a:bodyPr>
          <a:p>
            <a:endParaRPr b="0" lang="en-GB" sz="3200" spc="-1" strike="noStrike">
              <a:latin typeface="Arial"/>
            </a:endParaRPr>
          </a:p>
        </p:txBody>
      </p:sp>
      <p:sp>
        <p:nvSpPr>
          <p:cNvPr id="76" name="PlaceHolder 6"/>
          <p:cNvSpPr>
            <a:spLocks noGrp="1"/>
          </p:cNvSpPr>
          <p:nvPr>
            <p:ph type="body"/>
          </p:nvPr>
        </p:nvSpPr>
        <p:spPr>
          <a:xfrm>
            <a:off x="3177720" y="3682440"/>
            <a:ext cx="2590560" cy="1897200"/>
          </a:xfrm>
          <a:prstGeom prst="rect">
            <a:avLst/>
          </a:prstGeom>
        </p:spPr>
        <p:txBody>
          <a:bodyPr lIns="0" rIns="0" tIns="0" bIns="0">
            <a:normAutofit/>
          </a:bodyPr>
          <a:p>
            <a:endParaRPr b="0" lang="en-GB" sz="3200" spc="-1" strike="noStrike">
              <a:latin typeface="Arial"/>
            </a:endParaRPr>
          </a:p>
        </p:txBody>
      </p:sp>
      <p:sp>
        <p:nvSpPr>
          <p:cNvPr id="77" name="PlaceHolder 7"/>
          <p:cNvSpPr>
            <a:spLocks noGrp="1"/>
          </p:cNvSpPr>
          <p:nvPr>
            <p:ph type="body"/>
          </p:nvPr>
        </p:nvSpPr>
        <p:spPr>
          <a:xfrm>
            <a:off x="5898240" y="3682440"/>
            <a:ext cx="259056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 name="PlaceHolder 2"/>
          <p:cNvSpPr>
            <a:spLocks noGrp="1"/>
          </p:cNvSpPr>
          <p:nvPr>
            <p:ph type="body"/>
          </p:nvPr>
        </p:nvSpPr>
        <p:spPr>
          <a:xfrm>
            <a:off x="457200" y="1604520"/>
            <a:ext cx="8046360" cy="39776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8" name="PlaceHolder 2"/>
          <p:cNvSpPr>
            <a:spLocks noGrp="1"/>
          </p:cNvSpPr>
          <p:nvPr>
            <p:ph type="body"/>
          </p:nvPr>
        </p:nvSpPr>
        <p:spPr>
          <a:xfrm>
            <a:off x="457200" y="1604520"/>
            <a:ext cx="3926520" cy="3977640"/>
          </a:xfrm>
          <a:prstGeom prst="rect">
            <a:avLst/>
          </a:prstGeom>
        </p:spPr>
        <p:txBody>
          <a:bodyPr lIns="0" rIns="0" tIns="0" bIns="0">
            <a:normAutofit/>
          </a:bodyPr>
          <a:p>
            <a:endParaRPr b="0" lang="en-GB" sz="3200" spc="-1" strike="noStrike">
              <a:latin typeface="Arial"/>
            </a:endParaRPr>
          </a:p>
        </p:txBody>
      </p:sp>
      <p:sp>
        <p:nvSpPr>
          <p:cNvPr id="9" name="PlaceHolder 3"/>
          <p:cNvSpPr>
            <a:spLocks noGrp="1"/>
          </p:cNvSpPr>
          <p:nvPr>
            <p:ph type="body"/>
          </p:nvPr>
        </p:nvSpPr>
        <p:spPr>
          <a:xfrm>
            <a:off x="4580280" y="1604520"/>
            <a:ext cx="3926520" cy="39776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3"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4580280" y="1604520"/>
            <a:ext cx="3926520" cy="3977640"/>
          </a:xfrm>
          <a:prstGeom prst="rect">
            <a:avLst/>
          </a:prstGeom>
        </p:spPr>
        <p:txBody>
          <a:bodyPr lIns="0" rIns="0" tIns="0" bIns="0">
            <a:normAutofit/>
          </a:bodyPr>
          <a:p>
            <a:endParaRPr b="0" lang="en-GB" sz="3200" spc="-1" strike="noStrike">
              <a:latin typeface="Arial"/>
            </a:endParaRPr>
          </a:p>
        </p:txBody>
      </p:sp>
      <p:sp>
        <p:nvSpPr>
          <p:cNvPr id="15" name="PlaceHolder 4"/>
          <p:cNvSpPr>
            <a:spLocks noGrp="1"/>
          </p:cNvSpPr>
          <p:nvPr>
            <p:ph type="body"/>
          </p:nvPr>
        </p:nvSpPr>
        <p:spPr>
          <a:xfrm>
            <a:off x="45720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7" name="PlaceHolder 2"/>
          <p:cNvSpPr>
            <a:spLocks noGrp="1"/>
          </p:cNvSpPr>
          <p:nvPr>
            <p:ph type="body"/>
          </p:nvPr>
        </p:nvSpPr>
        <p:spPr>
          <a:xfrm>
            <a:off x="457200" y="1604520"/>
            <a:ext cx="3926520" cy="3977640"/>
          </a:xfrm>
          <a:prstGeom prst="rect">
            <a:avLst/>
          </a:prstGeom>
        </p:spPr>
        <p:txBody>
          <a:bodyPr lIns="0" rIns="0" tIns="0" bIns="0">
            <a:normAutofit/>
          </a:bodyPr>
          <a:p>
            <a:endParaRPr b="0" lang="en-GB" sz="3200" spc="-1" strike="noStrike">
              <a:latin typeface="Arial"/>
            </a:endParaRPr>
          </a:p>
        </p:txBody>
      </p:sp>
      <p:sp>
        <p:nvSpPr>
          <p:cNvPr id="18"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19" name="PlaceHolder 4"/>
          <p:cNvSpPr>
            <a:spLocks noGrp="1"/>
          </p:cNvSpPr>
          <p:nvPr>
            <p:ph type="body"/>
          </p:nvPr>
        </p:nvSpPr>
        <p:spPr>
          <a:xfrm>
            <a:off x="4580280" y="3682440"/>
            <a:ext cx="3926520" cy="189720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1" name="PlaceHolder 2"/>
          <p:cNvSpPr>
            <a:spLocks noGrp="1"/>
          </p:cNvSpPr>
          <p:nvPr>
            <p:ph type="body"/>
          </p:nvPr>
        </p:nvSpPr>
        <p:spPr>
          <a:xfrm>
            <a:off x="457200" y="1604520"/>
            <a:ext cx="3926520" cy="1897200"/>
          </a:xfrm>
          <a:prstGeom prst="rect">
            <a:avLst/>
          </a:prstGeom>
        </p:spPr>
        <p:txBody>
          <a:bodyPr lIns="0" rIns="0" tIns="0" bIns="0">
            <a:normAutofit/>
          </a:bodyPr>
          <a:p>
            <a:endParaRPr b="0" lang="en-GB" sz="3200" spc="-1" strike="noStrike">
              <a:latin typeface="Arial"/>
            </a:endParaRPr>
          </a:p>
        </p:txBody>
      </p:sp>
      <p:sp>
        <p:nvSpPr>
          <p:cNvPr id="22" name="PlaceHolder 3"/>
          <p:cNvSpPr>
            <a:spLocks noGrp="1"/>
          </p:cNvSpPr>
          <p:nvPr>
            <p:ph type="body"/>
          </p:nvPr>
        </p:nvSpPr>
        <p:spPr>
          <a:xfrm>
            <a:off x="4580280" y="1604520"/>
            <a:ext cx="3926520" cy="1897200"/>
          </a:xfrm>
          <a:prstGeom prst="rect">
            <a:avLst/>
          </a:prstGeom>
        </p:spPr>
        <p:txBody>
          <a:bodyPr lIns="0" rIns="0" tIns="0" bIns="0">
            <a:normAutofit/>
          </a:bodyPr>
          <a:p>
            <a:endParaRPr b="0" lang="en-GB" sz="3200" spc="-1" strike="noStrike">
              <a:latin typeface="Arial"/>
            </a:endParaRPr>
          </a:p>
        </p:txBody>
      </p:sp>
      <p:sp>
        <p:nvSpPr>
          <p:cNvPr id="23" name="PlaceHolder 4"/>
          <p:cNvSpPr>
            <a:spLocks noGrp="1"/>
          </p:cNvSpPr>
          <p:nvPr>
            <p:ph type="body"/>
          </p:nvPr>
        </p:nvSpPr>
        <p:spPr>
          <a:xfrm>
            <a:off x="457200" y="3682440"/>
            <a:ext cx="8046360" cy="189720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360"/>
            <a:ext cx="9123840" cy="6857640"/>
          </a:xfrm>
          <a:prstGeom prst="rect">
            <a:avLst/>
          </a:prstGeom>
          <a:ln>
            <a:noFill/>
          </a:ln>
        </p:spPr>
      </p:pic>
      <p:sp>
        <p:nvSpPr>
          <p:cNvPr id="1" name="PlaceHolder 1"/>
          <p:cNvSpPr>
            <a:spLocks noGrp="1"/>
          </p:cNvSpPr>
          <p:nvPr>
            <p:ph type="title"/>
          </p:nvPr>
        </p:nvSpPr>
        <p:spPr>
          <a:xfrm>
            <a:off x="457200" y="273600"/>
            <a:ext cx="8228880" cy="1144440"/>
          </a:xfrm>
          <a:prstGeom prst="rect">
            <a:avLst/>
          </a:prstGeom>
        </p:spPr>
        <p:txBody>
          <a:bodyPr lIns="0" rIns="0" tIns="0" bIns="0" anchor="ctr">
            <a:noAutofit/>
          </a:bodyPr>
          <a:p>
            <a:pPr algn="ctr"/>
            <a:r>
              <a:rPr b="0" lang="en-GB" sz="4400" spc="-1" strike="noStrike">
                <a:latin typeface="Arial"/>
              </a:rPr>
              <a:t>Fai clic per modificare il formato del testo del titolo</a:t>
            </a:r>
            <a:endParaRPr b="0" lang="en-GB" sz="4400" spc="-1" strike="noStrike">
              <a:latin typeface="Arial"/>
            </a:endParaRPr>
          </a:p>
        </p:txBody>
      </p:sp>
      <p:sp>
        <p:nvSpPr>
          <p:cNvPr id="2" name="PlaceHolder 2"/>
          <p:cNvSpPr>
            <a:spLocks noGrp="1"/>
          </p:cNvSpPr>
          <p:nvPr>
            <p:ph type="body"/>
          </p:nvPr>
        </p:nvSpPr>
        <p:spPr>
          <a:xfrm>
            <a:off x="457200" y="1604520"/>
            <a:ext cx="8228880" cy="39776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Aft>
                <a:spcPts val="1134"/>
              </a:spcAft>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Aft>
                <a:spcPts val="850"/>
              </a:spcAft>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Fai clic per modificare il formato del testo del titolo</a:t>
            </a:r>
            <a:endParaRPr b="0" lang="en-GB" sz="4400" spc="-1" strike="noStrike">
              <a:latin typeface="Arial"/>
            </a:endParaRPr>
          </a:p>
        </p:txBody>
      </p:sp>
      <p:sp>
        <p:nvSpPr>
          <p:cNvPr id="40" name="PlaceHolder 2"/>
          <p:cNvSpPr>
            <a:spLocks noGrp="1"/>
          </p:cNvSpPr>
          <p:nvPr>
            <p:ph type="body"/>
          </p:nvPr>
        </p:nvSpPr>
        <p:spPr>
          <a:xfrm>
            <a:off x="457200" y="1604520"/>
            <a:ext cx="8046360" cy="39776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Aft>
                <a:spcPts val="1134"/>
              </a:spcAft>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Aft>
                <a:spcPts val="850"/>
              </a:spcAft>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pic>
        <p:nvPicPr>
          <p:cNvPr id="41" name="" descr=""/>
          <p:cNvPicPr/>
          <p:nvPr/>
        </p:nvPicPr>
        <p:blipFill>
          <a:blip r:embed="rId2"/>
          <a:stretch/>
        </p:blipFill>
        <p:spPr>
          <a:xfrm>
            <a:off x="0" y="720"/>
            <a:ext cx="9123840" cy="685764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png"/><Relationship Id="rId3" Type="http://schemas.openxmlformats.org/officeDocument/2006/relationships/image" Target="../media/image10.wmf"/><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28440" y="5877360"/>
            <a:ext cx="9171360" cy="820800"/>
          </a:xfrm>
          <a:prstGeom prst="rect">
            <a:avLst/>
          </a:prstGeom>
          <a:solidFill>
            <a:srgbClr val="ffffff">
              <a:alpha val="50000"/>
            </a:srgbClr>
          </a:solidFill>
          <a:ln>
            <a:noFill/>
          </a:ln>
        </p:spPr>
        <p:style>
          <a:lnRef idx="0"/>
          <a:fillRef idx="0"/>
          <a:effectRef idx="0"/>
          <a:fontRef idx="minor"/>
        </p:style>
        <p:txBody>
          <a:bodyPr lIns="90000" rIns="90000" tIns="45000" bIns="45000">
            <a:noAutofit/>
          </a:bodyPr>
          <a:p>
            <a:pPr algn="r">
              <a:lnSpc>
                <a:spcPct val="100000"/>
              </a:lnSpc>
            </a:pPr>
            <a:r>
              <a:rPr b="1" lang="en-GB" sz="2000" spc="-1" strike="noStrike">
                <a:solidFill>
                  <a:srgbClr val="000080"/>
                </a:solidFill>
                <a:latin typeface="Verdana"/>
                <a:ea typeface="Verdana"/>
              </a:rPr>
              <a:t>Adriano Martinoli</a:t>
            </a:r>
            <a:endParaRPr b="0" lang="en-GB" sz="2000" spc="-1" strike="noStrike">
              <a:latin typeface="Arial"/>
            </a:endParaRPr>
          </a:p>
          <a:p>
            <a:pPr algn="r">
              <a:lnSpc>
                <a:spcPct val="100000"/>
              </a:lnSpc>
            </a:pPr>
            <a:r>
              <a:rPr b="0" i="1" lang="en-GB" sz="1400" spc="-1" strike="noStrike">
                <a:solidFill>
                  <a:srgbClr val="000000"/>
                </a:solidFill>
                <a:latin typeface="Verdana"/>
                <a:ea typeface="Verdana"/>
              </a:rPr>
              <a:t>Unità di Analisi e Gestione delle Risorse Ambientali - </a:t>
            </a:r>
            <a:r>
              <a:rPr b="0" lang="en-GB" sz="1400" spc="-1" strike="noStrike">
                <a:solidFill>
                  <a:srgbClr val="000000"/>
                </a:solidFill>
                <a:latin typeface="Verdana"/>
                <a:ea typeface="Verdana"/>
              </a:rPr>
              <a:t>Guido Tosi Research Group</a:t>
            </a:r>
            <a:endParaRPr b="0" lang="en-GB" sz="1400" spc="-1" strike="noStrike">
              <a:latin typeface="Arial"/>
            </a:endParaRPr>
          </a:p>
          <a:p>
            <a:pPr algn="r">
              <a:lnSpc>
                <a:spcPct val="100000"/>
              </a:lnSpc>
            </a:pPr>
            <a:r>
              <a:rPr b="0" i="1" lang="en-GB" sz="1400" spc="-1" strike="noStrike">
                <a:solidFill>
                  <a:srgbClr val="000000"/>
                </a:solidFill>
                <a:latin typeface="Verdana"/>
                <a:ea typeface="Verdana"/>
              </a:rPr>
              <a:t>Dipartimento di Scienze Teoriche e Applicate, Università degli Studi dell’Insubria</a:t>
            </a:r>
            <a:endParaRPr b="0" lang="en-GB" sz="1400" spc="-1" strike="noStrike">
              <a:latin typeface="Arial"/>
            </a:endParaRPr>
          </a:p>
        </p:txBody>
      </p:sp>
      <p:pic>
        <p:nvPicPr>
          <p:cNvPr id="85" name="" descr=""/>
          <p:cNvPicPr/>
          <p:nvPr/>
        </p:nvPicPr>
        <p:blipFill>
          <a:blip r:embed="rId1"/>
          <a:srcRect l="54171" t="0" r="0" b="14849"/>
          <a:stretch/>
        </p:blipFill>
        <p:spPr>
          <a:xfrm>
            <a:off x="4517640" y="1080000"/>
            <a:ext cx="4625280" cy="4823640"/>
          </a:xfrm>
          <a:prstGeom prst="rect">
            <a:avLst/>
          </a:prstGeom>
          <a:ln>
            <a:noFill/>
          </a:ln>
        </p:spPr>
      </p:pic>
      <p:pic>
        <p:nvPicPr>
          <p:cNvPr id="86" name="" descr=""/>
          <p:cNvPicPr/>
          <p:nvPr/>
        </p:nvPicPr>
        <p:blipFill>
          <a:blip r:embed="rId2"/>
          <a:srcRect l="1226" t="0" r="51925" b="1250"/>
          <a:stretch/>
        </p:blipFill>
        <p:spPr>
          <a:xfrm>
            <a:off x="-27360" y="-11160"/>
            <a:ext cx="4806360" cy="5687640"/>
          </a:xfrm>
          <a:prstGeom prst="rect">
            <a:avLst/>
          </a:prstGeom>
          <a:ln>
            <a:noFill/>
          </a:ln>
        </p:spPr>
      </p:pic>
      <p:pic>
        <p:nvPicPr>
          <p:cNvPr id="87" name="" descr=""/>
          <p:cNvPicPr/>
          <p:nvPr/>
        </p:nvPicPr>
        <p:blipFill>
          <a:blip r:embed="rId3"/>
          <a:stretch/>
        </p:blipFill>
        <p:spPr>
          <a:xfrm>
            <a:off x="-8640" y="5527440"/>
            <a:ext cx="1339560" cy="1339560"/>
          </a:xfrm>
          <a:prstGeom prst="rect">
            <a:avLst/>
          </a:prstGeom>
          <a:ln>
            <a:noFill/>
          </a:ln>
        </p:spPr>
      </p:pic>
      <p:sp>
        <p:nvSpPr>
          <p:cNvPr id="88" name="CustomShape 2"/>
          <p:cNvSpPr/>
          <p:nvPr/>
        </p:nvSpPr>
        <p:spPr>
          <a:xfrm>
            <a:off x="-27360" y="24840"/>
            <a:ext cx="9170280" cy="1415160"/>
          </a:xfrm>
          <a:prstGeom prst="rect">
            <a:avLst/>
          </a:prstGeom>
          <a:solidFill>
            <a:srgbClr val="ffffff">
              <a:alpha val="50000"/>
            </a:srgbClr>
          </a:solid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8000"/>
                </a:solidFill>
                <a:latin typeface="Verdana"/>
                <a:ea typeface="Verdana"/>
              </a:rPr>
              <a:t>La gestione dello scoiattolo grigio: interventi e problematiche</a:t>
            </a:r>
            <a:endParaRPr b="0" lang="en-GB" sz="2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Competizione indiretta...</a:t>
            </a:r>
            <a:endParaRPr b="0" lang="en-GB" sz="3200" spc="-1" strike="noStrike">
              <a:latin typeface="Arial"/>
            </a:endParaRPr>
          </a:p>
        </p:txBody>
      </p:sp>
      <p:sp>
        <p:nvSpPr>
          <p:cNvPr id="124"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Lo scoiattolo grigio esaurisce le dispense allestite dallo scoiattolo comune nelle aree di presenza causando l’indisponibilità delle riserve in primavera</a:t>
            </a:r>
            <a:endParaRPr b="0" lang="en-GB" sz="2600" spc="-1" strike="noStrike">
              <a:latin typeface="Arial"/>
            </a:endParaRPr>
          </a:p>
          <a:p>
            <a:pPr marL="216000" indent="-216000">
              <a:lnSpc>
                <a:spcPct val="100000"/>
              </a:lnSpc>
              <a:buClr>
                <a:srgbClr val="000000"/>
              </a:buClr>
              <a:buSzPct val="45000"/>
              <a:buFont typeface="Wingdings" charset="2"/>
              <a:buChar char=""/>
            </a:pPr>
            <a:r>
              <a:rPr b="0" lang="en-GB" sz="2600" spc="-1" strike="noStrike">
                <a:solidFill>
                  <a:srgbClr val="000000"/>
                </a:solidFill>
                <a:latin typeface="Calibri"/>
                <a:ea typeface="DejaVu Sans"/>
              </a:rPr>
              <a:t>Riduzione degli accoppiamenti estivi e del tasso di natalità nelle femmine di s. comune in presenza di s. grigio a causa della competizione alimentare</a:t>
            </a:r>
            <a:endParaRPr b="0" lang="en-GB" sz="2600" spc="-1" strike="noStrike">
              <a:latin typeface="Arial"/>
            </a:endParaRPr>
          </a:p>
          <a:p>
            <a:pPr marL="216000" indent="-216000">
              <a:lnSpc>
                <a:spcPct val="100000"/>
              </a:lnSpc>
              <a:buClr>
                <a:srgbClr val="000000"/>
              </a:buClr>
              <a:buSzPct val="45000"/>
              <a:buFont typeface="Wingdings" charset="2"/>
              <a:buChar char=""/>
            </a:pPr>
            <a:r>
              <a:rPr b="0" lang="en-GB" sz="2600" spc="-1" strike="noStrike">
                <a:solidFill>
                  <a:srgbClr val="000000"/>
                </a:solidFill>
                <a:latin typeface="Calibri"/>
                <a:ea typeface="DejaVu Sans"/>
              </a:rPr>
              <a:t>Gli studi evidenziano un tasso ridotto di sopravvivenza dei giovani a causa della competizione alimentare</a:t>
            </a:r>
            <a:endParaRPr b="0" lang="en-GB" sz="26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La novità: il nuovo approccio europeo alle specie alloctone invasive</a:t>
            </a:r>
            <a:endParaRPr b="0" lang="en-GB" sz="3200" spc="-1" strike="noStrike">
              <a:latin typeface="Arial"/>
            </a:endParaRPr>
          </a:p>
        </p:txBody>
      </p:sp>
      <p:sp>
        <p:nvSpPr>
          <p:cNvPr id="126"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GB" sz="2000" spc="-1" strike="noStrike">
                <a:solidFill>
                  <a:srgbClr val="000000"/>
                </a:solidFill>
                <a:latin typeface="Calibri"/>
                <a:ea typeface="DejaVu Sans"/>
              </a:rPr>
              <a:t>In Italia, la legge 11 febbraio 1992, n. 157 recante "Norma per la protezione della fauna selvatica omeoterma e per il prelievo venatorio" prevede all’articolo 2, comma 2, l’obbligo all’eradicazione delle specie alloctone, con l’eccezione di quelle contenute nell’Elenco delle specie alloctone escluse dalle previsioni dell’art. 2, comma 2, della legge 11 febbraio 1992, n. 157.</a:t>
            </a:r>
            <a:endParaRPr b="0" lang="en-GB" sz="2000" spc="-1" strike="noStrike">
              <a:latin typeface="Arial"/>
            </a:endParaRPr>
          </a:p>
          <a:p>
            <a:pPr>
              <a:lnSpc>
                <a:spcPct val="100000"/>
              </a:lnSpc>
            </a:pPr>
            <a:endParaRPr b="0" lang="en-GB" sz="2000" spc="-1" strike="noStrike">
              <a:latin typeface="Arial"/>
            </a:endParaRPr>
          </a:p>
          <a:p>
            <a:pPr>
              <a:lnSpc>
                <a:spcPct val="100000"/>
              </a:lnSpc>
            </a:pPr>
            <a:r>
              <a:rPr b="0" lang="en-GB" sz="2600" spc="-1" strike="noStrike">
                <a:solidFill>
                  <a:srgbClr val="000000"/>
                </a:solidFill>
                <a:latin typeface="Calibri"/>
                <a:ea typeface="DejaVu Sans"/>
              </a:rPr>
              <a:t>Dal 1 gennaio 2015 è in vigore nei paesi dell’Unione Europea il Regolamento (UE) n. 1143/2014, recante disposizioni volte a prevenire e gestire l’introduzione e la diffusione delle specie esotiche invasive.</a:t>
            </a:r>
            <a:endParaRPr b="0" lang="en-GB" sz="2600" spc="-1" strike="noStrike">
              <a:latin typeface="Arial"/>
            </a:endParaRPr>
          </a:p>
        </p:txBody>
      </p:sp>
      <p:pic>
        <p:nvPicPr>
          <p:cNvPr id="127" name="" descr=""/>
          <p:cNvPicPr/>
          <p:nvPr/>
        </p:nvPicPr>
        <p:blipFill>
          <a:blip r:embed="rId1"/>
          <a:stretch/>
        </p:blipFill>
        <p:spPr>
          <a:xfrm>
            <a:off x="6840000" y="5184720"/>
            <a:ext cx="2015640" cy="151128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Il Regolamento 1143/2014</a:t>
            </a:r>
            <a:endParaRPr b="0" lang="en-GB" sz="3200" spc="-1" strike="noStrike">
              <a:latin typeface="Arial"/>
            </a:endParaRPr>
          </a:p>
        </p:txBody>
      </p:sp>
      <p:sp>
        <p:nvSpPr>
          <p:cNvPr id="129" name="CustomShape 2"/>
          <p:cNvSpPr/>
          <p:nvPr/>
        </p:nvSpPr>
        <p:spPr>
          <a:xfrm>
            <a:off x="1152000" y="1368000"/>
            <a:ext cx="561600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Una lista di 66 specie alloctone vegetali e animali di rilevanza unionale è stata pubblicata sulla Gazzetta ufficiale dell’Unione europea il 14 luglio 2016, il 12 luglio 2017 e 25 luglio 2019; la lista sarà aggiornata gradualmente, dando preminenza alle specie la cui inclusione porterebbe a prevenire, ridurre al minimo e mitigare gli effetti negativi di tali specie in modo efficace ed efficiente sotto il profilo dei costi.</a:t>
            </a:r>
            <a:endParaRPr b="0" lang="en-GB" sz="2600" spc="-1" strike="noStrike">
              <a:latin typeface="Arial"/>
            </a:endParaRPr>
          </a:p>
        </p:txBody>
      </p:sp>
      <p:pic>
        <p:nvPicPr>
          <p:cNvPr id="130" name="" descr=""/>
          <p:cNvPicPr/>
          <p:nvPr/>
        </p:nvPicPr>
        <p:blipFill>
          <a:blip r:embed="rId1"/>
          <a:stretch/>
        </p:blipFill>
        <p:spPr>
          <a:xfrm>
            <a:off x="6799320" y="1512000"/>
            <a:ext cx="2128680" cy="352800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187640" y="180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Il ruolo della comunicazione ambientale nel contesto culturale italiano</a:t>
            </a:r>
            <a:endParaRPr b="0" lang="en-GB" sz="3200" spc="-1" strike="noStrike">
              <a:latin typeface="Arial"/>
            </a:endParaRPr>
          </a:p>
        </p:txBody>
      </p:sp>
      <p:sp>
        <p:nvSpPr>
          <p:cNvPr id="132"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Percezione empatica </a:t>
            </a:r>
            <a:r>
              <a:rPr b="0" i="1" lang="en-GB" sz="2600" spc="-1" strike="noStrike">
                <a:solidFill>
                  <a:srgbClr val="000000"/>
                </a:solidFill>
                <a:latin typeface="Calibri"/>
                <a:ea typeface="DejaVu Sans"/>
              </a:rPr>
              <a:t>vs</a:t>
            </a:r>
            <a:r>
              <a:rPr b="0" lang="en-GB" sz="2600" spc="-1" strike="noStrike">
                <a:solidFill>
                  <a:srgbClr val="000000"/>
                </a:solidFill>
                <a:latin typeface="Calibri"/>
                <a:ea typeface="DejaVu Sans"/>
              </a:rPr>
              <a:t>. funzionale:</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una specie animale può indurre un profondo e differente atteggiamento nell’opinione pubblica. Questa variabilità è legata all’attrattiva esercitata dalla specie stessa.</a:t>
            </a:r>
            <a:endParaRPr b="0" lang="en-GB" sz="2600" spc="-1" strike="noStrike">
              <a:latin typeface="Arial"/>
            </a:endParaRPr>
          </a:p>
          <a:p>
            <a:pPr>
              <a:lnSpc>
                <a:spcPct val="100000"/>
              </a:lnSpc>
            </a:pPr>
            <a:r>
              <a:rPr b="0" i="1" lang="en-GB" sz="2000" spc="-1" strike="noStrike">
                <a:solidFill>
                  <a:srgbClr val="000000"/>
                </a:solidFill>
                <a:latin typeface="Calibri"/>
                <a:ea typeface="DejaVu Sans"/>
              </a:rPr>
              <a:t>Nel 2002 E. O. Wilson (1929) ha proposto la  definizione di biofilia (Erich Fromm, 1900-1980): “l’innata tendenza a concentrare la nostra attenzione sulle forme di vita e su tutto ciò che le ricorda e, in alcune circostanze, ad affiliarvisi emotivamente”.</a:t>
            </a:r>
            <a:endParaRPr b="0" lang="en-GB" sz="2000" spc="-1" strike="noStrike">
              <a:latin typeface="Arial"/>
            </a:endParaRPr>
          </a:p>
        </p:txBody>
      </p:sp>
      <p:pic>
        <p:nvPicPr>
          <p:cNvPr id="133" name="" descr=""/>
          <p:cNvPicPr/>
          <p:nvPr/>
        </p:nvPicPr>
        <p:blipFill>
          <a:blip r:embed="rId1"/>
          <a:stretch/>
        </p:blipFill>
        <p:spPr>
          <a:xfrm>
            <a:off x="1656000" y="4464000"/>
            <a:ext cx="2163240" cy="1837800"/>
          </a:xfrm>
          <a:prstGeom prst="rect">
            <a:avLst/>
          </a:prstGeom>
          <a:ln>
            <a:noFill/>
          </a:ln>
        </p:spPr>
      </p:pic>
      <p:pic>
        <p:nvPicPr>
          <p:cNvPr id="134" name="" descr=""/>
          <p:cNvPicPr/>
          <p:nvPr/>
        </p:nvPicPr>
        <p:blipFill>
          <a:blip r:embed="rId2"/>
          <a:stretch/>
        </p:blipFill>
        <p:spPr>
          <a:xfrm>
            <a:off x="3819960" y="5389920"/>
            <a:ext cx="1663560" cy="911880"/>
          </a:xfrm>
          <a:prstGeom prst="rect">
            <a:avLst/>
          </a:prstGeom>
          <a:ln>
            <a:noFill/>
          </a:ln>
        </p:spPr>
      </p:pic>
      <p:pic>
        <p:nvPicPr>
          <p:cNvPr id="135" name="" descr=""/>
          <p:cNvPicPr/>
          <p:nvPr/>
        </p:nvPicPr>
        <p:blipFill>
          <a:blip r:embed="rId3"/>
          <a:stretch/>
        </p:blipFill>
        <p:spPr>
          <a:xfrm>
            <a:off x="3827880" y="4497480"/>
            <a:ext cx="1657800" cy="891720"/>
          </a:xfrm>
          <a:prstGeom prst="rect">
            <a:avLst/>
          </a:prstGeom>
          <a:ln>
            <a:noFill/>
          </a:ln>
        </p:spPr>
      </p:pic>
      <p:pic>
        <p:nvPicPr>
          <p:cNvPr id="136" name="" descr=""/>
          <p:cNvPicPr/>
          <p:nvPr/>
        </p:nvPicPr>
        <p:blipFill>
          <a:blip r:embed="rId4"/>
          <a:stretch/>
        </p:blipFill>
        <p:spPr>
          <a:xfrm>
            <a:off x="5484240" y="4478040"/>
            <a:ext cx="2749680" cy="1835280"/>
          </a:xfrm>
          <a:prstGeom prst="rect">
            <a:avLst/>
          </a:prstGeom>
          <a:ln>
            <a:noFill/>
          </a:ln>
        </p:spPr>
      </p:pic>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16200" y="5760"/>
            <a:ext cx="9143640" cy="6857280"/>
          </a:xfrm>
          <a:prstGeom prst="rect">
            <a:avLst/>
          </a:prstGeom>
          <a:ln>
            <a:noFill/>
          </a:ln>
        </p:spPr>
      </p:pic>
      <p:sp>
        <p:nvSpPr>
          <p:cNvPr id="138" name="CustomShape 1"/>
          <p:cNvSpPr/>
          <p:nvPr/>
        </p:nvSpPr>
        <p:spPr>
          <a:xfrm>
            <a:off x="1187640" y="468000"/>
            <a:ext cx="7883640" cy="647280"/>
          </a:xfrm>
          <a:prstGeom prst="rect">
            <a:avLst/>
          </a:prstGeom>
          <a:noFill/>
          <a:ln>
            <a:noFill/>
          </a:ln>
        </p:spPr>
        <p:style>
          <a:lnRef idx="0"/>
          <a:fillRef idx="0"/>
          <a:effectRef idx="0"/>
          <a:fontRef idx="minor"/>
        </p:style>
      </p:sp>
      <p:sp>
        <p:nvSpPr>
          <p:cNvPr id="139" name="CustomShape 2"/>
          <p:cNvSpPr/>
          <p:nvPr/>
        </p:nvSpPr>
        <p:spPr>
          <a:xfrm>
            <a:off x="1152000" y="1368000"/>
            <a:ext cx="7919280" cy="4967280"/>
          </a:xfrm>
          <a:prstGeom prst="rect">
            <a:avLst/>
          </a:prstGeom>
          <a:noFill/>
          <a:ln>
            <a:noFill/>
          </a:ln>
        </p:spPr>
        <p:style>
          <a:lnRef idx="0"/>
          <a:fillRef idx="0"/>
          <a:effectRef idx="0"/>
          <a:fontRef idx="minor"/>
        </p:style>
      </p:sp>
      <p:sp>
        <p:nvSpPr>
          <p:cNvPr id="140" name="CustomShape 3"/>
          <p:cNvSpPr/>
          <p:nvPr/>
        </p:nvSpPr>
        <p:spPr>
          <a:xfrm>
            <a:off x="144000" y="-10440"/>
            <a:ext cx="4211640" cy="21700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4000" spc="-1" strike="noStrike">
                <a:solidFill>
                  <a:srgbClr val="008000"/>
                </a:solidFill>
                <a:latin typeface="Calibri"/>
                <a:ea typeface="DejaVu Sans"/>
              </a:rPr>
              <a:t>Grazie mille per l'attenzione!</a:t>
            </a:r>
            <a:endParaRPr b="0" lang="en-GB" sz="40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 descr=""/>
          <p:cNvPicPr/>
          <p:nvPr/>
        </p:nvPicPr>
        <p:blipFill>
          <a:blip r:embed="rId1"/>
          <a:stretch/>
        </p:blipFill>
        <p:spPr>
          <a:xfrm>
            <a:off x="3384000" y="4464000"/>
            <a:ext cx="3203280" cy="2055240"/>
          </a:xfrm>
          <a:prstGeom prst="rect">
            <a:avLst/>
          </a:prstGeom>
          <a:ln>
            <a:noFill/>
          </a:ln>
        </p:spPr>
      </p:pic>
      <p:sp>
        <p:nvSpPr>
          <p:cNvPr id="90" name="CustomShape 1"/>
          <p:cNvSpPr/>
          <p:nvPr/>
        </p:nvSpPr>
        <p:spPr>
          <a:xfrm>
            <a:off x="1512000" y="6003000"/>
            <a:ext cx="863280" cy="183240"/>
          </a:xfrm>
          <a:prstGeom prst="rect">
            <a:avLst/>
          </a:prstGeom>
          <a:solidFill>
            <a:srgbClr val="ffffff"/>
          </a:solidFill>
          <a:ln>
            <a:solidFill>
              <a:srgbClr val="ffffff"/>
            </a:solidFill>
          </a:ln>
        </p:spPr>
        <p:style>
          <a:lnRef idx="0"/>
          <a:fillRef idx="0"/>
          <a:effectRef idx="0"/>
          <a:fontRef idx="minor"/>
        </p:style>
      </p:sp>
      <p:sp>
        <p:nvSpPr>
          <p:cNvPr id="91" name="CustomShape 2"/>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Il concetto di specie alloctona...</a:t>
            </a:r>
            <a:endParaRPr b="0" lang="en-GB" sz="3200" spc="-1" strike="noStrike">
              <a:latin typeface="Arial"/>
            </a:endParaRPr>
          </a:p>
        </p:txBody>
      </p:sp>
      <p:sp>
        <p:nvSpPr>
          <p:cNvPr id="92" name="CustomShape 3"/>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GB" sz="2600" spc="-1" strike="noStrike">
                <a:solidFill>
                  <a:srgbClr val="000000"/>
                </a:solidFill>
                <a:latin typeface="Calibri"/>
                <a:ea typeface="DejaVu Sans"/>
              </a:rPr>
              <a:t>Specie alloctona (o esotica, o aliena)</a:t>
            </a:r>
            <a:r>
              <a:rPr b="0" lang="en-GB" sz="2600" spc="-1" strike="noStrike">
                <a:solidFill>
                  <a:srgbClr val="000000"/>
                </a:solidFill>
                <a:latin typeface="Calibri"/>
                <a:ea typeface="DejaVu Sans"/>
              </a:rPr>
              <a:t>: specie animale o vegetale originaria di un’area geografica diversa da quella in cui si trova attualmente a causa dell’introduzione operata dall’uomo.</a:t>
            </a:r>
            <a:endParaRPr b="0" lang="en-GB" sz="2600" spc="-1" strike="noStrike">
              <a:latin typeface="Arial"/>
            </a:endParaRPr>
          </a:p>
          <a:p>
            <a:pPr>
              <a:lnSpc>
                <a:spcPct val="100000"/>
              </a:lnSpc>
            </a:pPr>
            <a:r>
              <a:rPr b="1" i="1" lang="en-GB" sz="2600" spc="-1" strike="noStrike">
                <a:solidFill>
                  <a:srgbClr val="008000"/>
                </a:solidFill>
                <a:latin typeface="Calibri"/>
                <a:ea typeface="DejaVu Sans"/>
              </a:rPr>
              <a:t>Le specie alloctone sono la seconda causa di perdita di biodiversità, dopo l'alterazione degli habitat. </a:t>
            </a:r>
            <a:r>
              <a:rPr b="1" i="1" lang="en-GB" sz="2600" spc="-1" strike="noStrike">
                <a:solidFill>
                  <a:srgbClr val="008000"/>
                </a:solidFill>
                <a:latin typeface="Calibri"/>
                <a:ea typeface="DejaVu Sans"/>
              </a:rPr>
              <a:t>A tutti gli effetti è una forma di inquinamento ambientale.</a:t>
            </a:r>
            <a:endParaRPr b="0" lang="en-GB" sz="2600" spc="-1" strike="noStrike">
              <a:latin typeface="Arial"/>
            </a:endParaRPr>
          </a:p>
        </p:txBody>
      </p:sp>
      <p:sp>
        <p:nvSpPr>
          <p:cNvPr id="93" name="CustomShape 4"/>
          <p:cNvSpPr/>
          <p:nvPr/>
        </p:nvSpPr>
        <p:spPr>
          <a:xfrm>
            <a:off x="4899960" y="3888000"/>
            <a:ext cx="3019320" cy="1727280"/>
          </a:xfrm>
          <a:prstGeom prst="cloudCallout">
            <a:avLst>
              <a:gd name="adj1" fmla="val -64322"/>
              <a:gd name="adj2" fmla="val 36979"/>
            </a:avLst>
          </a:prstGeom>
          <a:solidFill>
            <a:srgbClr val="99ccff"/>
          </a:solidFill>
          <a:ln w="93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lum bright="72000" contrast="6000"/>
          </a:blip>
          <a:srcRect l="0" t="0" r="1300" b="0"/>
          <a:stretch/>
        </p:blipFill>
        <p:spPr>
          <a:xfrm>
            <a:off x="4716000" y="2160000"/>
            <a:ext cx="4386240" cy="4630680"/>
          </a:xfrm>
          <a:prstGeom prst="rect">
            <a:avLst/>
          </a:prstGeom>
          <a:ln>
            <a:noFill/>
          </a:ln>
        </p:spPr>
      </p:pic>
      <p:sp>
        <p:nvSpPr>
          <p:cNvPr id="95"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I fattori che inducono le introduzioni</a:t>
            </a:r>
            <a:endParaRPr b="0" lang="en-GB" sz="3200" spc="-1" strike="noStrike">
              <a:latin typeface="Arial"/>
            </a:endParaRPr>
          </a:p>
        </p:txBody>
      </p:sp>
      <p:sp>
        <p:nvSpPr>
          <p:cNvPr id="96"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Fin dall’antichità l’uomo ha favorito l’acclimatazione di</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piante ed animali in luoghi ove queste naturalmente</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non vi dimoravano, per ragioni di ordine </a:t>
            </a:r>
            <a:r>
              <a:rPr b="0" lang="en-GB" sz="2600" spc="-1" strike="noStrike">
                <a:solidFill>
                  <a:srgbClr val="008000"/>
                </a:solidFill>
                <a:latin typeface="Calibri"/>
                <a:ea typeface="DejaVu Sans"/>
              </a:rPr>
              <a:t>estetico</a:t>
            </a:r>
            <a:r>
              <a:rPr b="0" lang="en-GB" sz="2600" spc="-1" strike="noStrike">
                <a:solidFill>
                  <a:srgbClr val="000000"/>
                </a:solidFill>
                <a:latin typeface="Calibri"/>
                <a:ea typeface="DejaVu Sans"/>
              </a:rPr>
              <a:t> e</a:t>
            </a:r>
            <a:endParaRPr b="0" lang="en-GB" sz="2600" spc="-1" strike="noStrike">
              <a:latin typeface="Arial"/>
            </a:endParaRPr>
          </a:p>
          <a:p>
            <a:pPr>
              <a:lnSpc>
                <a:spcPct val="100000"/>
              </a:lnSpc>
            </a:pPr>
            <a:r>
              <a:rPr b="0" lang="en-GB" sz="2600" spc="-1" strike="noStrike">
                <a:solidFill>
                  <a:srgbClr val="008000"/>
                </a:solidFill>
                <a:latin typeface="Calibri"/>
                <a:ea typeface="DejaVu Sans"/>
              </a:rPr>
              <a:t>economico</a:t>
            </a:r>
            <a:r>
              <a:rPr b="0" lang="en-GB" sz="2600" spc="-1" strike="noStrike">
                <a:solidFill>
                  <a:srgbClr val="000000"/>
                </a:solidFill>
                <a:latin typeface="Calibri"/>
                <a:ea typeface="DejaVu Sans"/>
              </a:rPr>
              <a:t>, </a:t>
            </a:r>
            <a:r>
              <a:rPr b="0" lang="en-GB" sz="2600" spc="-1" strike="noStrike">
                <a:solidFill>
                  <a:srgbClr val="008000"/>
                </a:solidFill>
                <a:latin typeface="Calibri"/>
                <a:ea typeface="DejaVu Sans"/>
              </a:rPr>
              <a:t>venatorio</a:t>
            </a:r>
            <a:r>
              <a:rPr b="0" lang="en-GB" sz="2600" spc="-1" strike="noStrike">
                <a:solidFill>
                  <a:srgbClr val="000000"/>
                </a:solidFill>
                <a:latin typeface="Calibri"/>
                <a:ea typeface="DejaVu Sans"/>
              </a:rPr>
              <a:t> e </a:t>
            </a:r>
            <a:r>
              <a:rPr b="0" lang="en-GB" sz="2600" spc="-1" strike="noStrike">
                <a:solidFill>
                  <a:srgbClr val="008000"/>
                </a:solidFill>
                <a:latin typeface="Calibri"/>
                <a:ea typeface="DejaVu Sans"/>
              </a:rPr>
              <a:t>alieutico</a:t>
            </a:r>
            <a:r>
              <a:rPr b="0" lang="en-GB" sz="2600" spc="-1" strike="noStrike">
                <a:solidFill>
                  <a:srgbClr val="000000"/>
                </a:solidFill>
                <a:latin typeface="Calibri"/>
                <a:ea typeface="DejaVu Sans"/>
              </a:rPr>
              <a:t>, come specie da</a:t>
            </a:r>
            <a:endParaRPr b="0" lang="en-GB" sz="2600" spc="-1" strike="noStrike">
              <a:latin typeface="Arial"/>
            </a:endParaRPr>
          </a:p>
          <a:p>
            <a:pPr>
              <a:lnSpc>
                <a:spcPct val="100000"/>
              </a:lnSpc>
            </a:pPr>
            <a:r>
              <a:rPr b="0" lang="en-GB" sz="2600" spc="-1" strike="noStrike">
                <a:solidFill>
                  <a:srgbClr val="008000"/>
                </a:solidFill>
                <a:latin typeface="Calibri"/>
                <a:ea typeface="DejaVu Sans"/>
              </a:rPr>
              <a:t>compagnia</a:t>
            </a:r>
            <a:r>
              <a:rPr b="0" lang="en-GB" sz="2600" spc="-1" strike="noStrike">
                <a:solidFill>
                  <a:srgbClr val="000000"/>
                </a:solidFill>
                <a:latin typeface="Calibri"/>
                <a:ea typeface="DejaVu Sans"/>
              </a:rPr>
              <a:t>, per fini </a:t>
            </a:r>
            <a:r>
              <a:rPr b="0" lang="en-GB" sz="2600" spc="-1" strike="noStrike">
                <a:solidFill>
                  <a:srgbClr val="008000"/>
                </a:solidFill>
                <a:latin typeface="Calibri"/>
                <a:ea typeface="DejaVu Sans"/>
              </a:rPr>
              <a:t>alimentari</a:t>
            </a:r>
            <a:r>
              <a:rPr b="0" lang="en-GB" sz="2600" spc="-1" strike="noStrike">
                <a:solidFill>
                  <a:srgbClr val="000000"/>
                </a:solidFill>
                <a:latin typeface="Calibri"/>
                <a:ea typeface="DejaVu Sans"/>
              </a:rPr>
              <a:t> e di “</a:t>
            </a:r>
            <a:r>
              <a:rPr b="0" lang="en-GB" sz="2600" spc="-1" strike="noStrike">
                <a:solidFill>
                  <a:srgbClr val="008000"/>
                </a:solidFill>
                <a:latin typeface="Calibri"/>
                <a:ea typeface="DejaVu Sans"/>
              </a:rPr>
              <a:t>lotta biologica</a:t>
            </a:r>
            <a:r>
              <a:rPr b="0" lang="en-GB" sz="2600" spc="-1" strike="noStrike">
                <a:solidFill>
                  <a:srgbClr val="000000"/>
                </a:solidFill>
                <a:latin typeface="Calibri"/>
                <a:ea typeface="DejaVu Sans"/>
              </a:rPr>
              <a:t>” e,</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non da ultimo, per cause del tutto </a:t>
            </a:r>
            <a:r>
              <a:rPr b="0" lang="en-GB" sz="2600" spc="-1" strike="noStrike">
                <a:solidFill>
                  <a:srgbClr val="008000"/>
                </a:solidFill>
                <a:latin typeface="Calibri"/>
                <a:ea typeface="DejaVu Sans"/>
              </a:rPr>
              <a:t>accidentali</a:t>
            </a:r>
            <a:r>
              <a:rPr b="0" lang="en-GB" sz="2600" spc="-1" strike="noStrike">
                <a:solidFill>
                  <a:srgbClr val="000000"/>
                </a:solidFill>
                <a:latin typeface="Calibri"/>
                <a:ea typeface="DejaVu Sans"/>
              </a:rPr>
              <a:t> e</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fortuite, molti organismi sono stati trasferiti in altre</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regioni del pianeta, lontano dalle loro rispettive aree</a:t>
            </a:r>
            <a:endParaRPr b="0" lang="en-GB" sz="2600" spc="-1" strike="noStrike">
              <a:latin typeface="Arial"/>
            </a:endParaRPr>
          </a:p>
          <a:p>
            <a:r>
              <a:rPr b="0" lang="en-GB" sz="2600" spc="-1" strike="noStrike">
                <a:solidFill>
                  <a:srgbClr val="000000"/>
                </a:solidFill>
                <a:latin typeface="Calibri"/>
                <a:ea typeface="DejaVu Sans"/>
              </a:rPr>
              <a:t>naturali di riproduzione.</a:t>
            </a:r>
            <a:endParaRPr b="0" lang="en-GB" sz="26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Fenomeno in incremento...</a:t>
            </a:r>
            <a:endParaRPr b="0" lang="en-GB" sz="3200" spc="-1" strike="noStrike">
              <a:latin typeface="Arial"/>
            </a:endParaRPr>
          </a:p>
        </p:txBody>
      </p:sp>
      <p:sp>
        <p:nvSpPr>
          <p:cNvPr id="98"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Il numero di specie alloctone invasive in Europa è incrementato del 76% nel periodo 1970-2007</a:t>
            </a:r>
            <a:endParaRPr b="0" lang="en-GB" sz="2600" spc="-1" strike="noStrike">
              <a:latin typeface="Arial"/>
            </a:endParaRPr>
          </a:p>
        </p:txBody>
      </p:sp>
      <p:pic>
        <p:nvPicPr>
          <p:cNvPr id="99" name="Picture 11" descr=""/>
          <p:cNvPicPr/>
          <p:nvPr/>
        </p:nvPicPr>
        <p:blipFill>
          <a:blip r:embed="rId1"/>
          <a:srcRect l="0" t="0" r="0" b="30"/>
          <a:stretch/>
        </p:blipFill>
        <p:spPr>
          <a:xfrm>
            <a:off x="2880000" y="2880000"/>
            <a:ext cx="4332960" cy="2807640"/>
          </a:xfrm>
          <a:prstGeom prst="rect">
            <a:avLst/>
          </a:prstGeom>
          <a:ln>
            <a:noFill/>
          </a:ln>
        </p:spPr>
      </p:pic>
      <p:pic>
        <p:nvPicPr>
          <p:cNvPr id="100" name="Picture 9" descr=""/>
          <p:cNvPicPr/>
          <p:nvPr/>
        </p:nvPicPr>
        <p:blipFill>
          <a:blip r:embed="rId2"/>
          <a:stretch/>
        </p:blipFill>
        <p:spPr>
          <a:xfrm>
            <a:off x="5930640" y="2520000"/>
            <a:ext cx="2996640" cy="561600"/>
          </a:xfrm>
          <a:prstGeom prst="rect">
            <a:avLst/>
          </a:prstGeom>
          <a:ln>
            <a:noFill/>
          </a:ln>
        </p:spPr>
      </p:pic>
      <p:pic>
        <p:nvPicPr>
          <p:cNvPr id="101" name="Picture 10" descr=""/>
          <p:cNvPicPr/>
          <p:nvPr/>
        </p:nvPicPr>
        <p:blipFill>
          <a:blip r:embed="rId3"/>
          <a:stretch/>
        </p:blipFill>
        <p:spPr>
          <a:xfrm>
            <a:off x="5900760" y="3137760"/>
            <a:ext cx="2455560" cy="17244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È anche un problema economico...</a:t>
            </a:r>
            <a:endParaRPr b="0" lang="en-GB" sz="3200" spc="-1" strike="noStrike">
              <a:latin typeface="Arial"/>
            </a:endParaRPr>
          </a:p>
        </p:txBody>
      </p:sp>
      <p:sp>
        <p:nvSpPr>
          <p:cNvPr id="103"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a:p>
            <a:pPr marL="216000" indent="-216000" algn="ctr">
              <a:lnSpc>
                <a:spcPct val="74000"/>
              </a:lnSpc>
              <a:buClr>
                <a:srgbClr val="000000"/>
              </a:buClr>
              <a:buSzPct val="45000"/>
              <a:buFont typeface="Wingdings" charset="2"/>
              <a:buChar char=""/>
            </a:pPr>
            <a:r>
              <a:rPr b="1" lang="es-ES" sz="2600" spc="-1" strike="noStrike">
                <a:solidFill>
                  <a:srgbClr val="008000"/>
                </a:solidFill>
                <a:latin typeface="Verdana"/>
                <a:ea typeface="DejaVu Sans"/>
              </a:rPr>
              <a:t>&gt; € 12.5 miliardi/anno </a:t>
            </a:r>
            <a:endParaRPr b="0" lang="en-GB" sz="2600" spc="-1" strike="noStrike">
              <a:latin typeface="Arial"/>
            </a:endParaRPr>
          </a:p>
        </p:txBody>
      </p:sp>
      <p:pic>
        <p:nvPicPr>
          <p:cNvPr id="104" name="" descr=""/>
          <p:cNvPicPr/>
          <p:nvPr/>
        </p:nvPicPr>
        <p:blipFill>
          <a:blip r:embed="rId1"/>
          <a:stretch/>
        </p:blipFill>
        <p:spPr>
          <a:xfrm>
            <a:off x="1136160" y="1296000"/>
            <a:ext cx="7935120" cy="446328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Problematiche derivanti dalle specie alloctone</a:t>
            </a:r>
            <a:endParaRPr b="0" lang="en-GB" sz="3200" spc="-1" strike="noStrike">
              <a:latin typeface="Arial"/>
            </a:endParaRPr>
          </a:p>
        </p:txBody>
      </p:sp>
      <p:sp>
        <p:nvSpPr>
          <p:cNvPr id="106"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marL="343080" indent="-342000">
              <a:lnSpc>
                <a:spcPct val="100000"/>
              </a:lnSpc>
              <a:buClr>
                <a:srgbClr val="000000"/>
              </a:buClr>
              <a:buFont typeface="Arial"/>
              <a:buChar char="•"/>
            </a:pPr>
            <a:r>
              <a:rPr b="0" lang="en-GB" sz="2600" spc="-1" strike="noStrike">
                <a:solidFill>
                  <a:srgbClr val="000000"/>
                </a:solidFill>
                <a:latin typeface="Calibri"/>
                <a:ea typeface="DejaVu Sans"/>
              </a:rPr>
              <a:t>Estinzione delle specie autoctone.</a:t>
            </a:r>
            <a:endParaRPr b="0" lang="en-GB" sz="2600" spc="-1" strike="noStrike">
              <a:latin typeface="Arial"/>
            </a:endParaRPr>
          </a:p>
          <a:p>
            <a:pPr marL="343080" indent="-342000">
              <a:lnSpc>
                <a:spcPct val="100000"/>
              </a:lnSpc>
              <a:buClr>
                <a:srgbClr val="000000"/>
              </a:buClr>
              <a:buFont typeface="Arial"/>
              <a:buChar char="•"/>
            </a:pPr>
            <a:r>
              <a:rPr b="0" lang="en-GB" sz="2600" spc="-1" strike="noStrike">
                <a:solidFill>
                  <a:srgbClr val="000000"/>
                </a:solidFill>
                <a:latin typeface="Calibri"/>
                <a:ea typeface="DejaVu Sans"/>
              </a:rPr>
              <a:t>Alterazione delle funzionalità ecosistemiche </a:t>
            </a:r>
            <a:r>
              <a:rPr b="0" i="1" lang="en-GB" sz="2000" spc="-1" strike="noStrike">
                <a:solidFill>
                  <a:srgbClr val="000000"/>
                </a:solidFill>
                <a:latin typeface="Calibri"/>
                <a:ea typeface="DejaVu Sans"/>
              </a:rPr>
              <a:t>(alterazione del rapporto preda-predatore, indebolimento e semplificazione delle catene alimentari, estinzioni locali, ecc.).</a:t>
            </a:r>
            <a:endParaRPr b="0" lang="en-GB" sz="2000" spc="-1" strike="noStrike">
              <a:latin typeface="Arial"/>
            </a:endParaRPr>
          </a:p>
          <a:p>
            <a:pPr marL="343080" indent="-342000">
              <a:lnSpc>
                <a:spcPct val="100000"/>
              </a:lnSpc>
              <a:buClr>
                <a:srgbClr val="000000"/>
              </a:buClr>
              <a:buFont typeface="Arial"/>
              <a:buChar char="•"/>
            </a:pPr>
            <a:r>
              <a:rPr b="0" lang="en-GB" sz="2600" spc="-1" strike="noStrike">
                <a:solidFill>
                  <a:srgbClr val="000000"/>
                </a:solidFill>
                <a:latin typeface="Calibri"/>
                <a:ea typeface="DejaVu Sans"/>
              </a:rPr>
              <a:t>Impatti negativi sulle risorse</a:t>
            </a:r>
            <a:r>
              <a:rPr b="0" i="1" lang="en-GB" sz="2000" spc="-1" strike="noStrike">
                <a:solidFill>
                  <a:srgbClr val="000000"/>
                </a:solidFill>
                <a:latin typeface="Calibri"/>
                <a:ea typeface="DejaVu Sans"/>
              </a:rPr>
              <a:t> (es. foreste o acqua potabile).</a:t>
            </a:r>
            <a:endParaRPr b="0" lang="en-GB" sz="2000" spc="-1" strike="noStrike">
              <a:latin typeface="Arial"/>
            </a:endParaRPr>
          </a:p>
          <a:p>
            <a:pPr marL="343080" indent="-342000">
              <a:lnSpc>
                <a:spcPct val="100000"/>
              </a:lnSpc>
              <a:buClr>
                <a:srgbClr val="000000"/>
              </a:buClr>
              <a:buFont typeface="Arial"/>
              <a:buChar char="•"/>
            </a:pPr>
            <a:r>
              <a:rPr b="0" lang="en-GB" sz="2600" spc="-1" strike="noStrike">
                <a:solidFill>
                  <a:srgbClr val="000000"/>
                </a:solidFill>
                <a:latin typeface="Calibri"/>
                <a:ea typeface="DejaVu Sans"/>
              </a:rPr>
              <a:t>Diffusione di patologie.</a:t>
            </a:r>
            <a:endParaRPr b="0" lang="en-GB" sz="2600" spc="-1" strike="noStrike">
              <a:latin typeface="Arial"/>
            </a:endParaRPr>
          </a:p>
          <a:p>
            <a:pPr marL="343080" indent="-342000">
              <a:lnSpc>
                <a:spcPct val="100000"/>
              </a:lnSpc>
              <a:buClr>
                <a:srgbClr val="000000"/>
              </a:buClr>
              <a:buFont typeface="Arial"/>
              <a:buChar char="•"/>
            </a:pPr>
            <a:r>
              <a:rPr b="0" lang="en-GB" sz="2600" spc="-1" strike="noStrike">
                <a:solidFill>
                  <a:srgbClr val="000000"/>
                </a:solidFill>
                <a:latin typeface="Calibri"/>
                <a:ea typeface="DejaVu Sans"/>
              </a:rPr>
              <a:t>Impatti sulle attività produttive</a:t>
            </a:r>
            <a:r>
              <a:rPr b="0" i="1" lang="en-GB" sz="2000" spc="-1" strike="noStrike">
                <a:solidFill>
                  <a:srgbClr val="000000"/>
                </a:solidFill>
                <a:latin typeface="Calibri"/>
                <a:ea typeface="DejaVu Sans"/>
              </a:rPr>
              <a:t> (allevamento e agricoltura).</a:t>
            </a:r>
            <a:endParaRPr b="0" lang="en-GB" sz="2000" spc="-1" strike="noStrike">
              <a:latin typeface="Arial"/>
            </a:endParaRPr>
          </a:p>
        </p:txBody>
      </p:sp>
      <p:pic>
        <p:nvPicPr>
          <p:cNvPr id="107" name="" descr=""/>
          <p:cNvPicPr/>
          <p:nvPr/>
        </p:nvPicPr>
        <p:blipFill>
          <a:blip r:embed="rId1"/>
          <a:stretch/>
        </p:blipFill>
        <p:spPr>
          <a:xfrm>
            <a:off x="3384000" y="4115880"/>
            <a:ext cx="3060000" cy="229140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Problematiche derivanti dalle specie alloctone</a:t>
            </a:r>
            <a:endParaRPr b="0" lang="en-GB" sz="3200" spc="-1" strike="noStrike">
              <a:latin typeface="Arial"/>
            </a:endParaRPr>
          </a:p>
        </p:txBody>
      </p:sp>
      <p:sp>
        <p:nvSpPr>
          <p:cNvPr id="109"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Introduzioni a Stupinigi (Torino) nel 1948,  a Genova nel 1966 e in circa 20 differenti siti in Lombardia (dalla fine degli anni '90). Recentemente introdotto a Perugia e Padova.</a:t>
            </a:r>
            <a:endParaRPr b="0" lang="en-GB" sz="2600" spc="-1" strike="noStrike">
              <a:latin typeface="Arial"/>
            </a:endParaRPr>
          </a:p>
        </p:txBody>
      </p:sp>
      <p:pic>
        <p:nvPicPr>
          <p:cNvPr id="110" name="" descr=""/>
          <p:cNvPicPr/>
          <p:nvPr/>
        </p:nvPicPr>
        <p:blipFill>
          <a:blip r:embed="rId1"/>
          <a:srcRect l="25039" t="5001" r="5008" b="5001"/>
          <a:stretch/>
        </p:blipFill>
        <p:spPr>
          <a:xfrm>
            <a:off x="1332000" y="3059280"/>
            <a:ext cx="3249360" cy="2573280"/>
          </a:xfrm>
          <a:prstGeom prst="rect">
            <a:avLst/>
          </a:prstGeom>
          <a:ln>
            <a:noFill/>
          </a:ln>
        </p:spPr>
      </p:pic>
      <p:pic>
        <p:nvPicPr>
          <p:cNvPr id="111" name="" descr=""/>
          <p:cNvPicPr/>
          <p:nvPr/>
        </p:nvPicPr>
        <p:blipFill>
          <a:blip r:embed="rId2"/>
          <a:stretch/>
        </p:blipFill>
        <p:spPr>
          <a:xfrm>
            <a:off x="4438800" y="3059280"/>
            <a:ext cx="4560840" cy="324000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 descr=""/>
          <p:cNvPicPr/>
          <p:nvPr/>
        </p:nvPicPr>
        <p:blipFill>
          <a:blip r:embed="rId1"/>
          <a:stretch/>
        </p:blipFill>
        <p:spPr>
          <a:xfrm>
            <a:off x="6994080" y="4032000"/>
            <a:ext cx="2081520" cy="2754000"/>
          </a:xfrm>
          <a:prstGeom prst="rect">
            <a:avLst/>
          </a:prstGeom>
          <a:ln>
            <a:noFill/>
          </a:ln>
        </p:spPr>
      </p:pic>
      <p:sp>
        <p:nvSpPr>
          <p:cNvPr id="113"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La Storia insegna, anche nella biologia della conservazione</a:t>
            </a:r>
            <a:endParaRPr b="0" lang="en-GB" sz="3200" spc="-1" strike="noStrike">
              <a:latin typeface="Arial"/>
            </a:endParaRPr>
          </a:p>
        </p:txBody>
      </p:sp>
      <p:sp>
        <p:nvSpPr>
          <p:cNvPr id="114"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Regno Unito (presenze a partire dall'ottocento).</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I problemi emersi: estinzione dello scoiattolo comune in quasi tutta l'Inghilterra, gran parte del Galles e parte della Scozia</a:t>
            </a:r>
            <a:endParaRPr b="0" lang="en-GB" sz="2600" spc="-1" strike="noStrike">
              <a:latin typeface="Arial"/>
            </a:endParaRPr>
          </a:p>
        </p:txBody>
      </p:sp>
      <p:grpSp>
        <p:nvGrpSpPr>
          <p:cNvPr id="115" name="Group 3"/>
          <p:cNvGrpSpPr/>
          <p:nvPr/>
        </p:nvGrpSpPr>
        <p:grpSpPr>
          <a:xfrm>
            <a:off x="1092960" y="4032000"/>
            <a:ext cx="5027040" cy="2806200"/>
            <a:chOff x="1092960" y="4032000"/>
            <a:chExt cx="5027040" cy="2806200"/>
          </a:xfrm>
        </p:grpSpPr>
        <p:pic>
          <p:nvPicPr>
            <p:cNvPr id="116" name="" descr=""/>
            <p:cNvPicPr/>
            <p:nvPr/>
          </p:nvPicPr>
          <p:blipFill>
            <a:blip r:embed="rId2"/>
            <a:stretch/>
          </p:blipFill>
          <p:spPr>
            <a:xfrm>
              <a:off x="1092960" y="4032000"/>
              <a:ext cx="1622160" cy="2806200"/>
            </a:xfrm>
            <a:prstGeom prst="rect">
              <a:avLst/>
            </a:prstGeom>
            <a:ln>
              <a:noFill/>
            </a:ln>
          </p:spPr>
        </p:pic>
        <p:pic>
          <p:nvPicPr>
            <p:cNvPr id="117" name="" descr=""/>
            <p:cNvPicPr/>
            <p:nvPr/>
          </p:nvPicPr>
          <p:blipFill>
            <a:blip r:embed="rId3"/>
            <a:stretch/>
          </p:blipFill>
          <p:spPr>
            <a:xfrm>
              <a:off x="2781720" y="4032000"/>
              <a:ext cx="1553400" cy="2806200"/>
            </a:xfrm>
            <a:prstGeom prst="rect">
              <a:avLst/>
            </a:prstGeom>
            <a:ln>
              <a:noFill/>
            </a:ln>
          </p:spPr>
        </p:pic>
        <p:pic>
          <p:nvPicPr>
            <p:cNvPr id="118" name="" descr=""/>
            <p:cNvPicPr/>
            <p:nvPr/>
          </p:nvPicPr>
          <p:blipFill>
            <a:blip r:embed="rId4"/>
            <a:stretch/>
          </p:blipFill>
          <p:spPr>
            <a:xfrm>
              <a:off x="4373280" y="4041720"/>
              <a:ext cx="1746720" cy="2787840"/>
            </a:xfrm>
            <a:prstGeom prst="rect">
              <a:avLst/>
            </a:prstGeom>
            <a:ln>
              <a:noFill/>
            </a:ln>
          </p:spPr>
        </p:pic>
      </p:grpSp>
      <p:pic>
        <p:nvPicPr>
          <p:cNvPr id="119" name="" descr=""/>
          <p:cNvPicPr/>
          <p:nvPr/>
        </p:nvPicPr>
        <p:blipFill>
          <a:blip r:embed="rId5"/>
          <a:stretch/>
        </p:blipFill>
        <p:spPr>
          <a:xfrm>
            <a:off x="6120000" y="2809080"/>
            <a:ext cx="1636200" cy="18709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187640" y="144000"/>
            <a:ext cx="7883640" cy="647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008000"/>
                </a:solidFill>
                <a:latin typeface="Calibri"/>
                <a:ea typeface="DejaVu Sans"/>
              </a:rPr>
              <a:t>Vivere a diverse densità...</a:t>
            </a:r>
            <a:endParaRPr b="0" lang="en-GB" sz="3200" spc="-1" strike="noStrike">
              <a:latin typeface="Arial"/>
            </a:endParaRPr>
          </a:p>
        </p:txBody>
      </p:sp>
      <p:sp>
        <p:nvSpPr>
          <p:cNvPr id="121" name="CustomShape 2"/>
          <p:cNvSpPr/>
          <p:nvPr/>
        </p:nvSpPr>
        <p:spPr>
          <a:xfrm>
            <a:off x="1152000" y="1368000"/>
            <a:ext cx="7919280" cy="496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000000"/>
                </a:solidFill>
                <a:latin typeface="Calibri"/>
                <a:ea typeface="DejaVu Sans"/>
              </a:rPr>
              <a:t>Lo sciattolo grigio vive nei boschi con una densità (numero di individui per superficie) molto più elevate dello scoiattolo rosso.</a:t>
            </a:r>
            <a:endParaRPr b="0" lang="en-GB" sz="2600" spc="-1" strike="noStrike">
              <a:latin typeface="Arial"/>
            </a:endParaRPr>
          </a:p>
          <a:p>
            <a:pPr>
              <a:lnSpc>
                <a:spcPct val="100000"/>
              </a:lnSpc>
            </a:pPr>
            <a:r>
              <a:rPr b="0" lang="en-GB" sz="2600" spc="-1" strike="noStrike">
                <a:solidFill>
                  <a:srgbClr val="000000"/>
                </a:solidFill>
                <a:latin typeface="Calibri"/>
                <a:ea typeface="DejaVu Sans"/>
              </a:rPr>
              <a:t>Scoiattolo grigio circa 5-7 ind/ha, Scoiattolo rosso 1 ind/ha in boschi misti di latifoglie</a:t>
            </a:r>
            <a:endParaRPr b="0" lang="en-GB" sz="2600" spc="-1" strike="noStrike">
              <a:latin typeface="Arial"/>
            </a:endParaRPr>
          </a:p>
        </p:txBody>
      </p:sp>
      <p:pic>
        <p:nvPicPr>
          <p:cNvPr id="122" name="" descr=""/>
          <p:cNvPicPr/>
          <p:nvPr/>
        </p:nvPicPr>
        <p:blipFill>
          <a:blip r:embed="rId1"/>
          <a:stretch/>
        </p:blipFill>
        <p:spPr>
          <a:xfrm>
            <a:off x="3024000" y="3744000"/>
            <a:ext cx="4095720" cy="284796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198</TotalTime>
  <Application>LibreOffice/6.1.6.3$Windows_X86_64 LibreOffice_project/5896ab1714085361c45cf540f76f60673dd96a72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UAGRA Insubria </cp:lastModifiedBy>
  <dcterms:modified xsi:type="dcterms:W3CDTF">2021-07-12T08:18:57Z</dcterms:modified>
  <cp:revision>26</cp:revision>
  <dc:subject/>
  <dc:title/>
</cp:coreProperties>
</file>